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57527"/>
            <a:ext cx="12192000" cy="530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78211" y="330708"/>
            <a:ext cx="17419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848100" y="2648711"/>
            <a:ext cx="300355" cy="302260"/>
          </a:xfrm>
          <a:custGeom>
            <a:avLst/>
            <a:gdLst/>
            <a:ahLst/>
            <a:cxnLst/>
            <a:rect l="l" t="t" r="r" b="b"/>
            <a:pathLst>
              <a:path w="300354" h="302260">
                <a:moveTo>
                  <a:pt x="300228" y="0"/>
                </a:moveTo>
                <a:lnTo>
                  <a:pt x="0" y="0"/>
                </a:lnTo>
                <a:lnTo>
                  <a:pt x="0" y="1524"/>
                </a:lnTo>
                <a:lnTo>
                  <a:pt x="0" y="111252"/>
                </a:lnTo>
                <a:lnTo>
                  <a:pt x="0" y="301752"/>
                </a:lnTo>
                <a:lnTo>
                  <a:pt x="109728" y="301752"/>
                </a:lnTo>
                <a:lnTo>
                  <a:pt x="109728" y="111252"/>
                </a:lnTo>
                <a:lnTo>
                  <a:pt x="300228" y="111252"/>
                </a:lnTo>
                <a:lnTo>
                  <a:pt x="300228" y="0"/>
                </a:lnTo>
                <a:close/>
              </a:path>
            </a:pathLst>
          </a:custGeom>
          <a:solidFill>
            <a:srgbClr val="FFC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65759"/>
            <a:ext cx="2740152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597" y="927861"/>
            <a:ext cx="1111280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484C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5759"/>
            <a:ext cx="2740152" cy="17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269311"/>
            <a:ext cx="1786128" cy="1159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657599" y="4489704"/>
            <a:ext cx="8534400" cy="2009139"/>
          </a:xfrm>
          <a:custGeom>
            <a:avLst/>
            <a:gdLst/>
            <a:ahLst/>
            <a:cxnLst/>
            <a:rect l="l" t="t" r="r" b="b"/>
            <a:pathLst>
              <a:path w="8534400" h="2009139">
                <a:moveTo>
                  <a:pt x="8534400" y="0"/>
                </a:moveTo>
                <a:lnTo>
                  <a:pt x="1290827" y="29845"/>
                </a:lnTo>
                <a:lnTo>
                  <a:pt x="0" y="2008632"/>
                </a:lnTo>
                <a:lnTo>
                  <a:pt x="8534400" y="2008632"/>
                </a:lnTo>
                <a:lnTo>
                  <a:pt x="8534400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9928" y="4213783"/>
            <a:ext cx="5225884" cy="2644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493264"/>
            <a:ext cx="12192000" cy="820419"/>
          </a:xfrm>
          <a:custGeom>
            <a:avLst/>
            <a:gdLst/>
            <a:ahLst/>
            <a:cxnLst/>
            <a:rect l="l" t="t" r="r" b="b"/>
            <a:pathLst>
              <a:path w="12192000" h="820420">
                <a:moveTo>
                  <a:pt x="12192000" y="0"/>
                </a:moveTo>
                <a:lnTo>
                  <a:pt x="0" y="0"/>
                </a:lnTo>
                <a:lnTo>
                  <a:pt x="0" y="819912"/>
                </a:lnTo>
                <a:lnTo>
                  <a:pt x="12192000" y="8199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88592" y="1696211"/>
            <a:ext cx="696468" cy="694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02892" y="1840991"/>
            <a:ext cx="461771" cy="461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484C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105911"/>
            <a:ext cx="12192000" cy="3752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3940" y="4157472"/>
            <a:ext cx="2484119" cy="519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484C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5784" y="2113864"/>
            <a:ext cx="244043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484C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108" y="3396462"/>
            <a:ext cx="5346065" cy="149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02082" y="6465519"/>
            <a:ext cx="220345" cy="172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jp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785" y="685801"/>
            <a:ext cx="498586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spc="-30" dirty="0">
                <a:solidFill>
                  <a:srgbClr val="3484C5"/>
                </a:solidFill>
                <a:latin typeface="Carlito"/>
                <a:cs typeface="Carlito"/>
              </a:rPr>
              <a:t>Областные Сети</a:t>
            </a:r>
            <a:r>
              <a:rPr sz="2800" b="1" spc="-30" dirty="0">
                <a:solidFill>
                  <a:srgbClr val="3484C5"/>
                </a:solidFill>
                <a:latin typeface="Carlito"/>
                <a:cs typeface="Carlito"/>
              </a:rPr>
              <a:t>: </a:t>
            </a:r>
            <a:r>
              <a:rPr sz="2800" b="1" spc="-10" dirty="0">
                <a:solidFill>
                  <a:srgbClr val="3484C5"/>
                </a:solidFill>
                <a:latin typeface="Carlito"/>
                <a:cs typeface="Carlito"/>
              </a:rPr>
              <a:t>РЕШЕНИЕ </a:t>
            </a:r>
            <a:r>
              <a:rPr sz="2800" b="1" spc="-5" dirty="0">
                <a:solidFill>
                  <a:srgbClr val="38C4F3"/>
                </a:solidFill>
                <a:latin typeface="Carlito"/>
                <a:cs typeface="Carlito"/>
              </a:rPr>
              <a:t>УМНЫЙ</a:t>
            </a:r>
            <a:r>
              <a:rPr sz="2800" b="1" spc="55" dirty="0">
                <a:solidFill>
                  <a:srgbClr val="38C4F3"/>
                </a:solidFill>
                <a:latin typeface="Carlito"/>
                <a:cs typeface="Carlito"/>
              </a:rPr>
              <a:t> </a:t>
            </a:r>
            <a:r>
              <a:rPr sz="2800" b="1" spc="-30" dirty="0">
                <a:solidFill>
                  <a:srgbClr val="38C4F3"/>
                </a:solidFill>
                <a:latin typeface="Carlito"/>
                <a:cs typeface="Carlito"/>
              </a:rPr>
              <a:t>ДОМ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80" y="874775"/>
            <a:ext cx="192405" cy="193675"/>
          </a:xfrm>
          <a:custGeom>
            <a:avLst/>
            <a:gdLst/>
            <a:ahLst/>
            <a:cxnLst/>
            <a:rect l="l" t="t" r="r" b="b"/>
            <a:pathLst>
              <a:path w="192404" h="193675">
                <a:moveTo>
                  <a:pt x="192011" y="0"/>
                </a:moveTo>
                <a:lnTo>
                  <a:pt x="70104" y="0"/>
                </a:lnTo>
                <a:lnTo>
                  <a:pt x="0" y="0"/>
                </a:lnTo>
                <a:lnTo>
                  <a:pt x="0" y="71628"/>
                </a:lnTo>
                <a:lnTo>
                  <a:pt x="0" y="193548"/>
                </a:lnTo>
                <a:lnTo>
                  <a:pt x="70104" y="193548"/>
                </a:lnTo>
                <a:lnTo>
                  <a:pt x="70104" y="71628"/>
                </a:lnTo>
                <a:lnTo>
                  <a:pt x="192011" y="71628"/>
                </a:lnTo>
                <a:lnTo>
                  <a:pt x="192011" y="0"/>
                </a:lnTo>
                <a:close/>
              </a:path>
            </a:pathLst>
          </a:custGeom>
          <a:solidFill>
            <a:srgbClr val="FFC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99657" y="3224911"/>
            <a:ext cx="2438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УМНЫЙ</a:t>
            </a:r>
            <a:r>
              <a:rPr sz="32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ДОМ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0992" y="3939032"/>
            <a:ext cx="260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Беспроводное решение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управления 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домашними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системами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устройствами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6708" y="3852671"/>
            <a:ext cx="2604770" cy="0"/>
          </a:xfrm>
          <a:custGeom>
            <a:avLst/>
            <a:gdLst/>
            <a:ahLst/>
            <a:cxnLst/>
            <a:rect l="l" t="t" r="r" b="b"/>
            <a:pathLst>
              <a:path w="2604770">
                <a:moveTo>
                  <a:pt x="0" y="0"/>
                </a:moveTo>
                <a:lnTo>
                  <a:pt x="2604262" y="0"/>
                </a:lnTo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219955" y="2921507"/>
            <a:ext cx="1918970" cy="1905000"/>
            <a:chOff x="4219955" y="2921507"/>
            <a:chExt cx="1918970" cy="1905000"/>
          </a:xfrm>
        </p:grpSpPr>
        <p:sp>
          <p:nvSpPr>
            <p:cNvPr id="8" name="object 8"/>
            <p:cNvSpPr/>
            <p:nvPr/>
          </p:nvSpPr>
          <p:spPr>
            <a:xfrm>
              <a:off x="4600955" y="3392423"/>
              <a:ext cx="1155191" cy="1130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48911" y="2950463"/>
              <a:ext cx="1861185" cy="1847214"/>
            </a:xfrm>
            <a:custGeom>
              <a:avLst/>
              <a:gdLst/>
              <a:ahLst/>
              <a:cxnLst/>
              <a:rect l="l" t="t" r="r" b="b"/>
              <a:pathLst>
                <a:path w="1861185" h="1847214">
                  <a:moveTo>
                    <a:pt x="0" y="923544"/>
                  </a:moveTo>
                  <a:lnTo>
                    <a:pt x="1210" y="876020"/>
                  </a:lnTo>
                  <a:lnTo>
                    <a:pt x="4803" y="829121"/>
                  </a:lnTo>
                  <a:lnTo>
                    <a:pt x="10720" y="782903"/>
                  </a:lnTo>
                  <a:lnTo>
                    <a:pt x="18902" y="737425"/>
                  </a:lnTo>
                  <a:lnTo>
                    <a:pt x="29291" y="692745"/>
                  </a:lnTo>
                  <a:lnTo>
                    <a:pt x="41829" y="648920"/>
                  </a:lnTo>
                  <a:lnTo>
                    <a:pt x="56457" y="606009"/>
                  </a:lnTo>
                  <a:lnTo>
                    <a:pt x="73116" y="564070"/>
                  </a:lnTo>
                  <a:lnTo>
                    <a:pt x="91748" y="523161"/>
                  </a:lnTo>
                  <a:lnTo>
                    <a:pt x="112295" y="483340"/>
                  </a:lnTo>
                  <a:lnTo>
                    <a:pt x="134698" y="444664"/>
                  </a:lnTo>
                  <a:lnTo>
                    <a:pt x="158899" y="407193"/>
                  </a:lnTo>
                  <a:lnTo>
                    <a:pt x="184839" y="370984"/>
                  </a:lnTo>
                  <a:lnTo>
                    <a:pt x="212460" y="336095"/>
                  </a:lnTo>
                  <a:lnTo>
                    <a:pt x="241703" y="302584"/>
                  </a:lnTo>
                  <a:lnTo>
                    <a:pt x="272510" y="270510"/>
                  </a:lnTo>
                  <a:lnTo>
                    <a:pt x="304822" y="239929"/>
                  </a:lnTo>
                  <a:lnTo>
                    <a:pt x="338581" y="210901"/>
                  </a:lnTo>
                  <a:lnTo>
                    <a:pt x="373729" y="183483"/>
                  </a:lnTo>
                  <a:lnTo>
                    <a:pt x="410207" y="157734"/>
                  </a:lnTo>
                  <a:lnTo>
                    <a:pt x="447956" y="133710"/>
                  </a:lnTo>
                  <a:lnTo>
                    <a:pt x="486919" y="111472"/>
                  </a:lnTo>
                  <a:lnTo>
                    <a:pt x="527036" y="91076"/>
                  </a:lnTo>
                  <a:lnTo>
                    <a:pt x="568249" y="72580"/>
                  </a:lnTo>
                  <a:lnTo>
                    <a:pt x="610500" y="56043"/>
                  </a:lnTo>
                  <a:lnTo>
                    <a:pt x="653730" y="41523"/>
                  </a:lnTo>
                  <a:lnTo>
                    <a:pt x="697881" y="29077"/>
                  </a:lnTo>
                  <a:lnTo>
                    <a:pt x="742894" y="18764"/>
                  </a:lnTo>
                  <a:lnTo>
                    <a:pt x="788712" y="10641"/>
                  </a:lnTo>
                  <a:lnTo>
                    <a:pt x="835274" y="4768"/>
                  </a:lnTo>
                  <a:lnTo>
                    <a:pt x="882524" y="1201"/>
                  </a:lnTo>
                  <a:lnTo>
                    <a:pt x="930401" y="0"/>
                  </a:lnTo>
                  <a:lnTo>
                    <a:pt x="978279" y="1201"/>
                  </a:lnTo>
                  <a:lnTo>
                    <a:pt x="1025529" y="4768"/>
                  </a:lnTo>
                  <a:lnTo>
                    <a:pt x="1072091" y="10641"/>
                  </a:lnTo>
                  <a:lnTo>
                    <a:pt x="1117909" y="18764"/>
                  </a:lnTo>
                  <a:lnTo>
                    <a:pt x="1162922" y="29077"/>
                  </a:lnTo>
                  <a:lnTo>
                    <a:pt x="1207073" y="41523"/>
                  </a:lnTo>
                  <a:lnTo>
                    <a:pt x="1250303" y="56043"/>
                  </a:lnTo>
                  <a:lnTo>
                    <a:pt x="1292554" y="72580"/>
                  </a:lnTo>
                  <a:lnTo>
                    <a:pt x="1333767" y="91076"/>
                  </a:lnTo>
                  <a:lnTo>
                    <a:pt x="1373884" y="111472"/>
                  </a:lnTo>
                  <a:lnTo>
                    <a:pt x="1412847" y="133710"/>
                  </a:lnTo>
                  <a:lnTo>
                    <a:pt x="1450596" y="157734"/>
                  </a:lnTo>
                  <a:lnTo>
                    <a:pt x="1487074" y="183483"/>
                  </a:lnTo>
                  <a:lnTo>
                    <a:pt x="1522222" y="210901"/>
                  </a:lnTo>
                  <a:lnTo>
                    <a:pt x="1555981" y="239929"/>
                  </a:lnTo>
                  <a:lnTo>
                    <a:pt x="1588293" y="270510"/>
                  </a:lnTo>
                  <a:lnTo>
                    <a:pt x="1619100" y="302584"/>
                  </a:lnTo>
                  <a:lnTo>
                    <a:pt x="1648343" y="336095"/>
                  </a:lnTo>
                  <a:lnTo>
                    <a:pt x="1675964" y="370984"/>
                  </a:lnTo>
                  <a:lnTo>
                    <a:pt x="1701904" y="407193"/>
                  </a:lnTo>
                  <a:lnTo>
                    <a:pt x="1726105" y="444664"/>
                  </a:lnTo>
                  <a:lnTo>
                    <a:pt x="1748508" y="483340"/>
                  </a:lnTo>
                  <a:lnTo>
                    <a:pt x="1769055" y="523161"/>
                  </a:lnTo>
                  <a:lnTo>
                    <a:pt x="1787687" y="564070"/>
                  </a:lnTo>
                  <a:lnTo>
                    <a:pt x="1804346" y="606009"/>
                  </a:lnTo>
                  <a:lnTo>
                    <a:pt x="1818974" y="648920"/>
                  </a:lnTo>
                  <a:lnTo>
                    <a:pt x="1831512" y="692745"/>
                  </a:lnTo>
                  <a:lnTo>
                    <a:pt x="1841901" y="737425"/>
                  </a:lnTo>
                  <a:lnTo>
                    <a:pt x="1850083" y="782903"/>
                  </a:lnTo>
                  <a:lnTo>
                    <a:pt x="1856000" y="829121"/>
                  </a:lnTo>
                  <a:lnTo>
                    <a:pt x="1859593" y="876020"/>
                  </a:lnTo>
                  <a:lnTo>
                    <a:pt x="1860803" y="923544"/>
                  </a:lnTo>
                  <a:lnTo>
                    <a:pt x="1859593" y="971067"/>
                  </a:lnTo>
                  <a:lnTo>
                    <a:pt x="1856000" y="1017966"/>
                  </a:lnTo>
                  <a:lnTo>
                    <a:pt x="1850083" y="1064184"/>
                  </a:lnTo>
                  <a:lnTo>
                    <a:pt x="1841901" y="1109662"/>
                  </a:lnTo>
                  <a:lnTo>
                    <a:pt x="1831512" y="1154342"/>
                  </a:lnTo>
                  <a:lnTo>
                    <a:pt x="1818974" y="1198167"/>
                  </a:lnTo>
                  <a:lnTo>
                    <a:pt x="1804346" y="1241078"/>
                  </a:lnTo>
                  <a:lnTo>
                    <a:pt x="1787687" y="1283017"/>
                  </a:lnTo>
                  <a:lnTo>
                    <a:pt x="1769055" y="1323926"/>
                  </a:lnTo>
                  <a:lnTo>
                    <a:pt x="1748508" y="1363747"/>
                  </a:lnTo>
                  <a:lnTo>
                    <a:pt x="1726105" y="1402423"/>
                  </a:lnTo>
                  <a:lnTo>
                    <a:pt x="1701904" y="1439894"/>
                  </a:lnTo>
                  <a:lnTo>
                    <a:pt x="1675964" y="1476103"/>
                  </a:lnTo>
                  <a:lnTo>
                    <a:pt x="1648343" y="1510992"/>
                  </a:lnTo>
                  <a:lnTo>
                    <a:pt x="1619100" y="1544503"/>
                  </a:lnTo>
                  <a:lnTo>
                    <a:pt x="1588293" y="1576577"/>
                  </a:lnTo>
                  <a:lnTo>
                    <a:pt x="1555981" y="1607158"/>
                  </a:lnTo>
                  <a:lnTo>
                    <a:pt x="1522222" y="1636186"/>
                  </a:lnTo>
                  <a:lnTo>
                    <a:pt x="1487074" y="1663604"/>
                  </a:lnTo>
                  <a:lnTo>
                    <a:pt x="1450596" y="1689354"/>
                  </a:lnTo>
                  <a:lnTo>
                    <a:pt x="1412847" y="1713377"/>
                  </a:lnTo>
                  <a:lnTo>
                    <a:pt x="1373884" y="1735615"/>
                  </a:lnTo>
                  <a:lnTo>
                    <a:pt x="1333767" y="1756011"/>
                  </a:lnTo>
                  <a:lnTo>
                    <a:pt x="1292554" y="1774507"/>
                  </a:lnTo>
                  <a:lnTo>
                    <a:pt x="1250303" y="1791044"/>
                  </a:lnTo>
                  <a:lnTo>
                    <a:pt x="1207073" y="1805564"/>
                  </a:lnTo>
                  <a:lnTo>
                    <a:pt x="1162922" y="1818010"/>
                  </a:lnTo>
                  <a:lnTo>
                    <a:pt x="1117909" y="1828323"/>
                  </a:lnTo>
                  <a:lnTo>
                    <a:pt x="1072091" y="1836446"/>
                  </a:lnTo>
                  <a:lnTo>
                    <a:pt x="1025529" y="1842319"/>
                  </a:lnTo>
                  <a:lnTo>
                    <a:pt x="978279" y="1845886"/>
                  </a:lnTo>
                  <a:lnTo>
                    <a:pt x="930401" y="1847088"/>
                  </a:lnTo>
                  <a:lnTo>
                    <a:pt x="882524" y="1845886"/>
                  </a:lnTo>
                  <a:lnTo>
                    <a:pt x="835274" y="1842319"/>
                  </a:lnTo>
                  <a:lnTo>
                    <a:pt x="788712" y="1836446"/>
                  </a:lnTo>
                  <a:lnTo>
                    <a:pt x="742894" y="1828323"/>
                  </a:lnTo>
                  <a:lnTo>
                    <a:pt x="697881" y="1818010"/>
                  </a:lnTo>
                  <a:lnTo>
                    <a:pt x="653730" y="1805564"/>
                  </a:lnTo>
                  <a:lnTo>
                    <a:pt x="610500" y="1791044"/>
                  </a:lnTo>
                  <a:lnTo>
                    <a:pt x="568249" y="1774507"/>
                  </a:lnTo>
                  <a:lnTo>
                    <a:pt x="527036" y="1756011"/>
                  </a:lnTo>
                  <a:lnTo>
                    <a:pt x="486919" y="1735615"/>
                  </a:lnTo>
                  <a:lnTo>
                    <a:pt x="447956" y="1713377"/>
                  </a:lnTo>
                  <a:lnTo>
                    <a:pt x="410207" y="1689354"/>
                  </a:lnTo>
                  <a:lnTo>
                    <a:pt x="373729" y="1663604"/>
                  </a:lnTo>
                  <a:lnTo>
                    <a:pt x="338581" y="1636186"/>
                  </a:lnTo>
                  <a:lnTo>
                    <a:pt x="304822" y="1607158"/>
                  </a:lnTo>
                  <a:lnTo>
                    <a:pt x="272510" y="1576577"/>
                  </a:lnTo>
                  <a:lnTo>
                    <a:pt x="241703" y="1544503"/>
                  </a:lnTo>
                  <a:lnTo>
                    <a:pt x="212460" y="1510992"/>
                  </a:lnTo>
                  <a:lnTo>
                    <a:pt x="184839" y="1476103"/>
                  </a:lnTo>
                  <a:lnTo>
                    <a:pt x="158899" y="1439894"/>
                  </a:lnTo>
                  <a:lnTo>
                    <a:pt x="134698" y="1402423"/>
                  </a:lnTo>
                  <a:lnTo>
                    <a:pt x="112295" y="1363747"/>
                  </a:lnTo>
                  <a:lnTo>
                    <a:pt x="91748" y="1323926"/>
                  </a:lnTo>
                  <a:lnTo>
                    <a:pt x="73116" y="1283017"/>
                  </a:lnTo>
                  <a:lnTo>
                    <a:pt x="56457" y="1241078"/>
                  </a:lnTo>
                  <a:lnTo>
                    <a:pt x="41829" y="1198167"/>
                  </a:lnTo>
                  <a:lnTo>
                    <a:pt x="29291" y="1154342"/>
                  </a:lnTo>
                  <a:lnTo>
                    <a:pt x="18902" y="1109662"/>
                  </a:lnTo>
                  <a:lnTo>
                    <a:pt x="10720" y="1064184"/>
                  </a:lnTo>
                  <a:lnTo>
                    <a:pt x="4803" y="1017966"/>
                  </a:lnTo>
                  <a:lnTo>
                    <a:pt x="1210" y="971067"/>
                  </a:lnTo>
                  <a:lnTo>
                    <a:pt x="0" y="923544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0316" y="351789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УМНЫЙ</a:t>
            </a:r>
            <a:r>
              <a:rPr sz="1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ДОМ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479DAF-FB71-4240-ADE5-9E22F0A6D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41089"/>
            <a:ext cx="2545284" cy="12591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0ADC8F-36AB-4119-8A18-A74C7062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293489"/>
            <a:ext cx="2545284" cy="12591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3927"/>
            <a:ext cx="8387080" cy="1584960"/>
          </a:xfrm>
          <a:custGeom>
            <a:avLst/>
            <a:gdLst/>
            <a:ahLst/>
            <a:cxnLst/>
            <a:rect l="l" t="t" r="r" b="b"/>
            <a:pathLst>
              <a:path w="8387080" h="1584960">
                <a:moveTo>
                  <a:pt x="8386572" y="0"/>
                </a:moveTo>
                <a:lnTo>
                  <a:pt x="0" y="0"/>
                </a:lnTo>
                <a:lnTo>
                  <a:pt x="0" y="1584960"/>
                </a:lnTo>
                <a:lnTo>
                  <a:pt x="8386572" y="1584960"/>
                </a:lnTo>
                <a:lnTo>
                  <a:pt x="83865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78211" y="330708"/>
            <a:ext cx="1741931" cy="364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59"/>
            <a:ext cx="2740152" cy="17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597" y="927861"/>
            <a:ext cx="2051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РЕШЕНИЕ</a:t>
            </a:r>
            <a:r>
              <a:rPr sz="2800" spc="-50" dirty="0"/>
              <a:t> </a:t>
            </a:r>
            <a:r>
              <a:rPr sz="2800" spc="-5" dirty="0"/>
              <a:t>IoT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73380" y="874775"/>
            <a:ext cx="192405" cy="193675"/>
          </a:xfrm>
          <a:custGeom>
            <a:avLst/>
            <a:gdLst/>
            <a:ahLst/>
            <a:cxnLst/>
            <a:rect l="l" t="t" r="r" b="b"/>
            <a:pathLst>
              <a:path w="192404" h="193675">
                <a:moveTo>
                  <a:pt x="192011" y="0"/>
                </a:moveTo>
                <a:lnTo>
                  <a:pt x="70104" y="0"/>
                </a:lnTo>
                <a:lnTo>
                  <a:pt x="0" y="0"/>
                </a:lnTo>
                <a:lnTo>
                  <a:pt x="0" y="71628"/>
                </a:lnTo>
                <a:lnTo>
                  <a:pt x="0" y="193548"/>
                </a:lnTo>
                <a:lnTo>
                  <a:pt x="70104" y="193548"/>
                </a:lnTo>
                <a:lnTo>
                  <a:pt x="70104" y="71628"/>
                </a:lnTo>
                <a:lnTo>
                  <a:pt x="192011" y="71628"/>
                </a:lnTo>
                <a:lnTo>
                  <a:pt x="192011" y="0"/>
                </a:lnTo>
                <a:close/>
              </a:path>
            </a:pathLst>
          </a:custGeom>
          <a:solidFill>
            <a:srgbClr val="FFC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316" y="351789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УМНЫЙ</a:t>
            </a:r>
            <a:r>
              <a:rPr sz="1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ДОМ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851" y="1711579"/>
            <a:ext cx="1331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C222"/>
                </a:solidFill>
                <a:latin typeface="Carlito"/>
                <a:cs typeface="Carlito"/>
              </a:rPr>
              <a:t>КОМПОНЕНТЫ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851" y="1955419"/>
            <a:ext cx="264033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75" dirty="0">
                <a:solidFill>
                  <a:srgbClr val="0D0D0D"/>
                </a:solidFill>
                <a:latin typeface="Arial"/>
                <a:cs typeface="Arial"/>
              </a:rPr>
              <a:t>Контроллер</a:t>
            </a:r>
            <a:r>
              <a:rPr sz="1400" spc="-1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210" dirty="0">
                <a:solidFill>
                  <a:srgbClr val="0D0D0D"/>
                </a:solidFill>
                <a:latin typeface="Arial"/>
                <a:cs typeface="Arial"/>
              </a:rPr>
              <a:t>ELTEX.WZ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solidFill>
                  <a:srgbClr val="0D0D0D"/>
                </a:solidFill>
                <a:latin typeface="Arial"/>
                <a:cs typeface="Arial"/>
              </a:rPr>
              <a:t>Датчики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85" dirty="0">
                <a:solidFill>
                  <a:srgbClr val="0D0D0D"/>
                </a:solidFill>
                <a:latin typeface="Arial"/>
                <a:cs typeface="Arial"/>
              </a:rPr>
              <a:t>Исполнительные</a:t>
            </a:r>
            <a:r>
              <a:rPr sz="1400" spc="-1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0D0D0D"/>
                </a:solidFill>
                <a:latin typeface="Arial"/>
                <a:cs typeface="Arial"/>
              </a:rPr>
              <a:t>устройства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5" dirty="0">
                <a:solidFill>
                  <a:srgbClr val="0D0D0D"/>
                </a:solidFill>
                <a:latin typeface="Arial"/>
                <a:cs typeface="Arial"/>
              </a:rPr>
              <a:t>Мобильное</a:t>
            </a:r>
            <a:r>
              <a:rPr sz="1400" spc="-10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0D0D0D"/>
                </a:solidFill>
                <a:latin typeface="Arial"/>
                <a:cs typeface="Arial"/>
              </a:rPr>
              <a:t>приложение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0D0D0D"/>
                </a:solidFill>
                <a:latin typeface="Arial"/>
                <a:cs typeface="Arial"/>
              </a:rPr>
              <a:t>Платформа </a:t>
            </a:r>
            <a:r>
              <a:rPr sz="1400" spc="-245" dirty="0">
                <a:solidFill>
                  <a:srgbClr val="0D0D0D"/>
                </a:solidFill>
                <a:latin typeface="Arial"/>
                <a:cs typeface="Arial"/>
              </a:rPr>
              <a:t>ELTEX </a:t>
            </a:r>
            <a:r>
              <a:rPr sz="1400" spc="-80" dirty="0">
                <a:solidFill>
                  <a:srgbClr val="0D0D0D"/>
                </a:solidFill>
                <a:latin typeface="Arial"/>
                <a:cs typeface="Arial"/>
              </a:rPr>
              <a:t>Smart </a:t>
            </a:r>
            <a:r>
              <a:rPr sz="1400" spc="-55" dirty="0">
                <a:solidFill>
                  <a:srgbClr val="0D0D0D"/>
                </a:solidFill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88079" y="1799844"/>
            <a:ext cx="1315720" cy="1264920"/>
            <a:chOff x="3688079" y="1799844"/>
            <a:chExt cx="1315720" cy="1264920"/>
          </a:xfrm>
        </p:grpSpPr>
        <p:sp>
          <p:nvSpPr>
            <p:cNvPr id="11" name="object 11"/>
            <p:cNvSpPr/>
            <p:nvPr/>
          </p:nvSpPr>
          <p:spPr>
            <a:xfrm>
              <a:off x="3688079" y="1808988"/>
              <a:ext cx="1255776" cy="12557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2755" y="1799844"/>
              <a:ext cx="1240790" cy="1240790"/>
            </a:xfrm>
            <a:custGeom>
              <a:avLst/>
              <a:gdLst/>
              <a:ahLst/>
              <a:cxnLst/>
              <a:rect l="l" t="t" r="r" b="b"/>
              <a:pathLst>
                <a:path w="1240789" h="1240789">
                  <a:moveTo>
                    <a:pt x="620268" y="0"/>
                  </a:moveTo>
                  <a:lnTo>
                    <a:pt x="571800" y="1866"/>
                  </a:lnTo>
                  <a:lnTo>
                    <a:pt x="524351" y="7373"/>
                  </a:lnTo>
                  <a:lnTo>
                    <a:pt x="478060" y="16384"/>
                  </a:lnTo>
                  <a:lnTo>
                    <a:pt x="433064" y="28759"/>
                  </a:lnTo>
                  <a:lnTo>
                    <a:pt x="389501" y="44361"/>
                  </a:lnTo>
                  <a:lnTo>
                    <a:pt x="347509" y="63052"/>
                  </a:lnTo>
                  <a:lnTo>
                    <a:pt x="307227" y="84694"/>
                  </a:lnTo>
                  <a:lnTo>
                    <a:pt x="268791" y="109150"/>
                  </a:lnTo>
                  <a:lnTo>
                    <a:pt x="232341" y="136280"/>
                  </a:lnTo>
                  <a:lnTo>
                    <a:pt x="198013" y="165947"/>
                  </a:lnTo>
                  <a:lnTo>
                    <a:pt x="165947" y="198013"/>
                  </a:lnTo>
                  <a:lnTo>
                    <a:pt x="136280" y="232341"/>
                  </a:lnTo>
                  <a:lnTo>
                    <a:pt x="109150" y="268791"/>
                  </a:lnTo>
                  <a:lnTo>
                    <a:pt x="84694" y="307227"/>
                  </a:lnTo>
                  <a:lnTo>
                    <a:pt x="63052" y="347509"/>
                  </a:lnTo>
                  <a:lnTo>
                    <a:pt x="44361" y="389501"/>
                  </a:lnTo>
                  <a:lnTo>
                    <a:pt x="28759" y="433064"/>
                  </a:lnTo>
                  <a:lnTo>
                    <a:pt x="16384" y="478060"/>
                  </a:lnTo>
                  <a:lnTo>
                    <a:pt x="7373" y="524351"/>
                  </a:lnTo>
                  <a:lnTo>
                    <a:pt x="1866" y="571800"/>
                  </a:lnTo>
                  <a:lnTo>
                    <a:pt x="0" y="620267"/>
                  </a:lnTo>
                  <a:lnTo>
                    <a:pt x="1866" y="668735"/>
                  </a:lnTo>
                  <a:lnTo>
                    <a:pt x="7373" y="716184"/>
                  </a:lnTo>
                  <a:lnTo>
                    <a:pt x="16384" y="762475"/>
                  </a:lnTo>
                  <a:lnTo>
                    <a:pt x="28759" y="807471"/>
                  </a:lnTo>
                  <a:lnTo>
                    <a:pt x="44361" y="851034"/>
                  </a:lnTo>
                  <a:lnTo>
                    <a:pt x="63052" y="893026"/>
                  </a:lnTo>
                  <a:lnTo>
                    <a:pt x="84694" y="933308"/>
                  </a:lnTo>
                  <a:lnTo>
                    <a:pt x="109150" y="971744"/>
                  </a:lnTo>
                  <a:lnTo>
                    <a:pt x="136280" y="1008194"/>
                  </a:lnTo>
                  <a:lnTo>
                    <a:pt x="165947" y="1042522"/>
                  </a:lnTo>
                  <a:lnTo>
                    <a:pt x="198013" y="1074588"/>
                  </a:lnTo>
                  <a:lnTo>
                    <a:pt x="232341" y="1104255"/>
                  </a:lnTo>
                  <a:lnTo>
                    <a:pt x="268791" y="1131385"/>
                  </a:lnTo>
                  <a:lnTo>
                    <a:pt x="307227" y="1155841"/>
                  </a:lnTo>
                  <a:lnTo>
                    <a:pt x="347509" y="1177483"/>
                  </a:lnTo>
                  <a:lnTo>
                    <a:pt x="389501" y="1196174"/>
                  </a:lnTo>
                  <a:lnTo>
                    <a:pt x="433064" y="1211776"/>
                  </a:lnTo>
                  <a:lnTo>
                    <a:pt x="478060" y="1224151"/>
                  </a:lnTo>
                  <a:lnTo>
                    <a:pt x="524351" y="1233162"/>
                  </a:lnTo>
                  <a:lnTo>
                    <a:pt x="571800" y="1238669"/>
                  </a:lnTo>
                  <a:lnTo>
                    <a:pt x="620268" y="1240535"/>
                  </a:lnTo>
                  <a:lnTo>
                    <a:pt x="668735" y="1238669"/>
                  </a:lnTo>
                  <a:lnTo>
                    <a:pt x="716184" y="1233162"/>
                  </a:lnTo>
                  <a:lnTo>
                    <a:pt x="762475" y="1224151"/>
                  </a:lnTo>
                  <a:lnTo>
                    <a:pt x="807471" y="1211776"/>
                  </a:lnTo>
                  <a:lnTo>
                    <a:pt x="851034" y="1196174"/>
                  </a:lnTo>
                  <a:lnTo>
                    <a:pt x="893026" y="1177483"/>
                  </a:lnTo>
                  <a:lnTo>
                    <a:pt x="933308" y="1155841"/>
                  </a:lnTo>
                  <a:lnTo>
                    <a:pt x="971744" y="1131385"/>
                  </a:lnTo>
                  <a:lnTo>
                    <a:pt x="1008194" y="1104255"/>
                  </a:lnTo>
                  <a:lnTo>
                    <a:pt x="1042522" y="1074588"/>
                  </a:lnTo>
                  <a:lnTo>
                    <a:pt x="1074588" y="1042522"/>
                  </a:lnTo>
                  <a:lnTo>
                    <a:pt x="1104255" y="1008194"/>
                  </a:lnTo>
                  <a:lnTo>
                    <a:pt x="1131385" y="971744"/>
                  </a:lnTo>
                  <a:lnTo>
                    <a:pt x="1155841" y="933308"/>
                  </a:lnTo>
                  <a:lnTo>
                    <a:pt x="1177483" y="893026"/>
                  </a:lnTo>
                  <a:lnTo>
                    <a:pt x="1196174" y="851034"/>
                  </a:lnTo>
                  <a:lnTo>
                    <a:pt x="1211776" y="807471"/>
                  </a:lnTo>
                  <a:lnTo>
                    <a:pt x="1224151" y="762475"/>
                  </a:lnTo>
                  <a:lnTo>
                    <a:pt x="1233162" y="716184"/>
                  </a:lnTo>
                  <a:lnTo>
                    <a:pt x="1238669" y="668735"/>
                  </a:lnTo>
                  <a:lnTo>
                    <a:pt x="1240536" y="620267"/>
                  </a:lnTo>
                  <a:lnTo>
                    <a:pt x="1238669" y="571800"/>
                  </a:lnTo>
                  <a:lnTo>
                    <a:pt x="1233162" y="524351"/>
                  </a:lnTo>
                  <a:lnTo>
                    <a:pt x="1224151" y="478060"/>
                  </a:lnTo>
                  <a:lnTo>
                    <a:pt x="1211776" y="433064"/>
                  </a:lnTo>
                  <a:lnTo>
                    <a:pt x="1196174" y="389501"/>
                  </a:lnTo>
                  <a:lnTo>
                    <a:pt x="1177483" y="347509"/>
                  </a:lnTo>
                  <a:lnTo>
                    <a:pt x="1155841" y="307227"/>
                  </a:lnTo>
                  <a:lnTo>
                    <a:pt x="1131385" y="268791"/>
                  </a:lnTo>
                  <a:lnTo>
                    <a:pt x="1104255" y="232341"/>
                  </a:lnTo>
                  <a:lnTo>
                    <a:pt x="1074588" y="198013"/>
                  </a:lnTo>
                  <a:lnTo>
                    <a:pt x="1042522" y="165947"/>
                  </a:lnTo>
                  <a:lnTo>
                    <a:pt x="1008194" y="136280"/>
                  </a:lnTo>
                  <a:lnTo>
                    <a:pt x="971744" y="109150"/>
                  </a:lnTo>
                  <a:lnTo>
                    <a:pt x="933308" y="84694"/>
                  </a:lnTo>
                  <a:lnTo>
                    <a:pt x="893026" y="63052"/>
                  </a:lnTo>
                  <a:lnTo>
                    <a:pt x="851034" y="44361"/>
                  </a:lnTo>
                  <a:lnTo>
                    <a:pt x="807471" y="28759"/>
                  </a:lnTo>
                  <a:lnTo>
                    <a:pt x="762475" y="16384"/>
                  </a:lnTo>
                  <a:lnTo>
                    <a:pt x="716184" y="7373"/>
                  </a:lnTo>
                  <a:lnTo>
                    <a:pt x="668735" y="1866"/>
                  </a:lnTo>
                  <a:lnTo>
                    <a:pt x="620268" y="0"/>
                  </a:lnTo>
                  <a:close/>
                </a:path>
              </a:pathLst>
            </a:custGeom>
            <a:solidFill>
              <a:srgbClr val="38C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47540" y="2453766"/>
            <a:ext cx="8686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17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контроль</a:t>
            </a:r>
            <a:endParaRPr sz="1200">
              <a:latin typeface="Carlito"/>
              <a:cs typeface="Carlito"/>
            </a:endParaRPr>
          </a:p>
          <a:p>
            <a:pPr marL="12065" marR="5080" algn="ctr">
              <a:lnSpc>
                <a:spcPct val="62500"/>
              </a:lnSpc>
              <a:spcBef>
                <a:spcPts val="27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поср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ед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ст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ом  смартфона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851" y="3358134"/>
            <a:ext cx="2918460" cy="2786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C222"/>
                </a:solidFill>
                <a:latin typeface="Carlito"/>
                <a:cs typeface="Carlito"/>
              </a:rPr>
              <a:t>ПЛАТФОРМА </a:t>
            </a:r>
            <a:r>
              <a:rPr sz="1600" b="1" spc="-30" dirty="0">
                <a:solidFill>
                  <a:srgbClr val="FFC222"/>
                </a:solidFill>
                <a:latin typeface="Carlito"/>
                <a:cs typeface="Carlito"/>
              </a:rPr>
              <a:t>ELTEX</a:t>
            </a:r>
            <a:r>
              <a:rPr sz="1600" b="1" spc="50" dirty="0">
                <a:solidFill>
                  <a:srgbClr val="FFC222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FFC222"/>
                </a:solidFill>
                <a:latin typeface="Carlito"/>
                <a:cs typeface="Carlito"/>
              </a:rPr>
              <a:t>SC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Регистрация</a:t>
            </a:r>
            <a:r>
              <a:rPr sz="1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событий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Личный кабинет</a:t>
            </a:r>
            <a:r>
              <a:rPr sz="1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404040"/>
                </a:solidFill>
                <a:latin typeface="Arial"/>
                <a:cs typeface="Arial"/>
              </a:rPr>
              <a:t>пользователя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10" dirty="0">
                <a:solidFill>
                  <a:srgbClr val="404040"/>
                </a:solidFill>
                <a:latin typeface="Arial"/>
                <a:cs typeface="Arial"/>
              </a:rPr>
              <a:t>Система 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оповещения </a:t>
            </a:r>
            <a:r>
              <a:rPr sz="1400" spc="-160" dirty="0">
                <a:solidFill>
                  <a:srgbClr val="404040"/>
                </a:solidFill>
                <a:latin typeface="Arial"/>
                <a:cs typeface="Arial"/>
              </a:rPr>
              <a:t>ЧОП 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70" dirty="0">
                <a:solidFill>
                  <a:srgbClr val="404040"/>
                </a:solidFill>
                <a:latin typeface="Arial"/>
                <a:cs typeface="Arial"/>
              </a:rPr>
              <a:t>ЖКХ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Push-уведомления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90" dirty="0">
                <a:solidFill>
                  <a:srgbClr val="404040"/>
                </a:solidFill>
                <a:latin typeface="Arial"/>
                <a:cs typeface="Arial"/>
              </a:rPr>
              <a:t>Создание</a:t>
            </a:r>
            <a:r>
              <a:rPr sz="1400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сценариев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484C5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600" b="1" spc="-10" dirty="0">
                <a:solidFill>
                  <a:srgbClr val="FFC222"/>
                </a:solidFill>
                <a:latin typeface="Carlito"/>
                <a:cs typeface="Carlito"/>
              </a:rPr>
              <a:t>ИСПОЛНИТЕЛЬНЫЕ</a:t>
            </a:r>
            <a:r>
              <a:rPr sz="1600" b="1" spc="-15" dirty="0">
                <a:solidFill>
                  <a:srgbClr val="FFC222"/>
                </a:solidFill>
                <a:latin typeface="Carlito"/>
                <a:cs typeface="Carlito"/>
              </a:rPr>
              <a:t> УСТРОЙСТВА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75" dirty="0">
                <a:solidFill>
                  <a:srgbClr val="0D0D0D"/>
                </a:solidFill>
                <a:latin typeface="Arial"/>
                <a:cs typeface="Arial"/>
              </a:rPr>
              <a:t>Замки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30" dirty="0">
                <a:solidFill>
                  <a:srgbClr val="0D0D0D"/>
                </a:solidFill>
                <a:latin typeface="Arial"/>
                <a:cs typeface="Arial"/>
              </a:rPr>
              <a:t>Реле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90" dirty="0">
                <a:solidFill>
                  <a:srgbClr val="0D0D0D"/>
                </a:solidFill>
                <a:latin typeface="Arial"/>
                <a:cs typeface="Arial"/>
              </a:rPr>
              <a:t>Умные</a:t>
            </a:r>
            <a:r>
              <a:rPr sz="1400" spc="-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0D0D0D"/>
                </a:solidFill>
                <a:latin typeface="Arial"/>
                <a:cs typeface="Arial"/>
              </a:rPr>
              <a:t>розетки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3484C5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90" dirty="0">
                <a:solidFill>
                  <a:srgbClr val="0D0D0D"/>
                </a:solidFill>
                <a:latin typeface="Arial"/>
                <a:cs typeface="Arial"/>
              </a:rPr>
              <a:t>Умные</a:t>
            </a:r>
            <a:r>
              <a:rPr sz="1400" spc="-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0D0D0D"/>
                </a:solidFill>
                <a:latin typeface="Arial"/>
                <a:cs typeface="Arial"/>
              </a:rPr>
              <a:t>выключатели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42815" y="1994916"/>
            <a:ext cx="277367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9935" y="1525524"/>
            <a:ext cx="7760208" cy="4963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3DFC6-ABCD-4AFD-9B85-115A65461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141089"/>
            <a:ext cx="2545284" cy="1259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28672"/>
            <a:ext cx="8420100" cy="2100580"/>
          </a:xfrm>
          <a:custGeom>
            <a:avLst/>
            <a:gdLst/>
            <a:ahLst/>
            <a:cxnLst/>
            <a:rect l="l" t="t" r="r" b="b"/>
            <a:pathLst>
              <a:path w="8420100" h="2100579">
                <a:moveTo>
                  <a:pt x="8420100" y="0"/>
                </a:moveTo>
                <a:lnTo>
                  <a:pt x="0" y="18161"/>
                </a:lnTo>
                <a:lnTo>
                  <a:pt x="0" y="2100072"/>
                </a:lnTo>
                <a:lnTo>
                  <a:pt x="8119109" y="2100072"/>
                </a:lnTo>
                <a:lnTo>
                  <a:pt x="84201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78211" y="330708"/>
            <a:ext cx="1741931" cy="364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5759"/>
            <a:ext cx="2740152" cy="179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597" y="927861"/>
            <a:ext cx="2134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УМНЫЙ</a:t>
            </a:r>
            <a:r>
              <a:rPr sz="2800" spc="-60" dirty="0"/>
              <a:t> </a:t>
            </a:r>
            <a:r>
              <a:rPr sz="2800" spc="-30" dirty="0"/>
              <a:t>ДОМ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73380" y="874775"/>
            <a:ext cx="192405" cy="193675"/>
          </a:xfrm>
          <a:custGeom>
            <a:avLst/>
            <a:gdLst/>
            <a:ahLst/>
            <a:cxnLst/>
            <a:rect l="l" t="t" r="r" b="b"/>
            <a:pathLst>
              <a:path w="192404" h="193675">
                <a:moveTo>
                  <a:pt x="192011" y="0"/>
                </a:moveTo>
                <a:lnTo>
                  <a:pt x="70104" y="0"/>
                </a:lnTo>
                <a:lnTo>
                  <a:pt x="0" y="0"/>
                </a:lnTo>
                <a:lnTo>
                  <a:pt x="0" y="71628"/>
                </a:lnTo>
                <a:lnTo>
                  <a:pt x="0" y="193548"/>
                </a:lnTo>
                <a:lnTo>
                  <a:pt x="70104" y="193548"/>
                </a:lnTo>
                <a:lnTo>
                  <a:pt x="70104" y="71628"/>
                </a:lnTo>
                <a:lnTo>
                  <a:pt x="192011" y="71628"/>
                </a:lnTo>
                <a:lnTo>
                  <a:pt x="192011" y="0"/>
                </a:lnTo>
                <a:close/>
              </a:path>
            </a:pathLst>
          </a:custGeom>
          <a:solidFill>
            <a:srgbClr val="FFC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0738" y="2613787"/>
            <a:ext cx="312039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90" dirty="0">
                <a:solidFill>
                  <a:srgbClr val="404040"/>
                </a:solidFill>
                <a:latin typeface="Arial"/>
                <a:cs typeface="Arial"/>
              </a:rPr>
              <a:t>Сценарии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Комфортная</a:t>
            </a:r>
            <a:r>
              <a:rPr sz="1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среда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Управление</a:t>
            </a:r>
            <a:r>
              <a:rPr sz="1400" spc="-1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освещением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Управление </a:t>
            </a:r>
            <a:r>
              <a:rPr sz="1400" spc="-60" dirty="0">
                <a:solidFill>
                  <a:srgbClr val="404040"/>
                </a:solidFill>
                <a:latin typeface="Arial"/>
                <a:cs typeface="Arial"/>
              </a:rPr>
              <a:t>домашними</a:t>
            </a:r>
            <a:r>
              <a:rPr sz="14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устройствами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Контроль</a:t>
            </a:r>
            <a:r>
              <a:rPr sz="14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ресурсов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Интеллектуальное</a:t>
            </a:r>
            <a:r>
              <a:rPr sz="1400" spc="-1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видеонаблюдение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Комплекс 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IoT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охраны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72684" y="963167"/>
            <a:ext cx="5946775" cy="5526405"/>
            <a:chOff x="5472684" y="963167"/>
            <a:chExt cx="5946775" cy="5526405"/>
          </a:xfrm>
        </p:grpSpPr>
        <p:sp>
          <p:nvSpPr>
            <p:cNvPr id="9" name="object 9"/>
            <p:cNvSpPr/>
            <p:nvPr/>
          </p:nvSpPr>
          <p:spPr>
            <a:xfrm>
              <a:off x="5472684" y="1074419"/>
              <a:ext cx="4698492" cy="5414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11368" y="963167"/>
              <a:ext cx="4643628" cy="53599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23753" y="3409188"/>
              <a:ext cx="995578" cy="785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648455" y="4756403"/>
            <a:ext cx="1315720" cy="1263650"/>
            <a:chOff x="3648455" y="4756403"/>
            <a:chExt cx="1315720" cy="1263650"/>
          </a:xfrm>
        </p:grpSpPr>
        <p:sp>
          <p:nvSpPr>
            <p:cNvPr id="13" name="object 13"/>
            <p:cNvSpPr/>
            <p:nvPr/>
          </p:nvSpPr>
          <p:spPr>
            <a:xfrm>
              <a:off x="3648455" y="4765547"/>
              <a:ext cx="1255776" cy="12542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3131" y="4756403"/>
              <a:ext cx="1240790" cy="1239520"/>
            </a:xfrm>
            <a:custGeom>
              <a:avLst/>
              <a:gdLst/>
              <a:ahLst/>
              <a:cxnLst/>
              <a:rect l="l" t="t" r="r" b="b"/>
              <a:pathLst>
                <a:path w="1240789" h="1239520">
                  <a:moveTo>
                    <a:pt x="620267" y="0"/>
                  </a:moveTo>
                  <a:lnTo>
                    <a:pt x="571800" y="1863"/>
                  </a:lnTo>
                  <a:lnTo>
                    <a:pt x="524351" y="7363"/>
                  </a:lnTo>
                  <a:lnTo>
                    <a:pt x="478060" y="16361"/>
                  </a:lnTo>
                  <a:lnTo>
                    <a:pt x="433064" y="28720"/>
                  </a:lnTo>
                  <a:lnTo>
                    <a:pt x="389501" y="44301"/>
                  </a:lnTo>
                  <a:lnTo>
                    <a:pt x="347509" y="62968"/>
                  </a:lnTo>
                  <a:lnTo>
                    <a:pt x="307227" y="84582"/>
                  </a:lnTo>
                  <a:lnTo>
                    <a:pt x="268791" y="109005"/>
                  </a:lnTo>
                  <a:lnTo>
                    <a:pt x="232341" y="136100"/>
                  </a:lnTo>
                  <a:lnTo>
                    <a:pt x="198013" y="165729"/>
                  </a:lnTo>
                  <a:lnTo>
                    <a:pt x="165947" y="197754"/>
                  </a:lnTo>
                  <a:lnTo>
                    <a:pt x="136280" y="232038"/>
                  </a:lnTo>
                  <a:lnTo>
                    <a:pt x="109150" y="268443"/>
                  </a:lnTo>
                  <a:lnTo>
                    <a:pt x="84694" y="306831"/>
                  </a:lnTo>
                  <a:lnTo>
                    <a:pt x="63052" y="347065"/>
                  </a:lnTo>
                  <a:lnTo>
                    <a:pt x="44361" y="389006"/>
                  </a:lnTo>
                  <a:lnTo>
                    <a:pt x="28759" y="432517"/>
                  </a:lnTo>
                  <a:lnTo>
                    <a:pt x="16384" y="477460"/>
                  </a:lnTo>
                  <a:lnTo>
                    <a:pt x="7373" y="523698"/>
                  </a:lnTo>
                  <a:lnTo>
                    <a:pt x="1866" y="571092"/>
                  </a:lnTo>
                  <a:lnTo>
                    <a:pt x="0" y="619506"/>
                  </a:lnTo>
                  <a:lnTo>
                    <a:pt x="1866" y="667919"/>
                  </a:lnTo>
                  <a:lnTo>
                    <a:pt x="7373" y="715313"/>
                  </a:lnTo>
                  <a:lnTo>
                    <a:pt x="16384" y="761551"/>
                  </a:lnTo>
                  <a:lnTo>
                    <a:pt x="28759" y="806494"/>
                  </a:lnTo>
                  <a:lnTo>
                    <a:pt x="44361" y="850005"/>
                  </a:lnTo>
                  <a:lnTo>
                    <a:pt x="63052" y="891946"/>
                  </a:lnTo>
                  <a:lnTo>
                    <a:pt x="84694" y="932180"/>
                  </a:lnTo>
                  <a:lnTo>
                    <a:pt x="109150" y="970568"/>
                  </a:lnTo>
                  <a:lnTo>
                    <a:pt x="136280" y="1006973"/>
                  </a:lnTo>
                  <a:lnTo>
                    <a:pt x="165947" y="1041257"/>
                  </a:lnTo>
                  <a:lnTo>
                    <a:pt x="198013" y="1073282"/>
                  </a:lnTo>
                  <a:lnTo>
                    <a:pt x="232341" y="1102911"/>
                  </a:lnTo>
                  <a:lnTo>
                    <a:pt x="268791" y="1130006"/>
                  </a:lnTo>
                  <a:lnTo>
                    <a:pt x="307227" y="1154430"/>
                  </a:lnTo>
                  <a:lnTo>
                    <a:pt x="347509" y="1176043"/>
                  </a:lnTo>
                  <a:lnTo>
                    <a:pt x="389501" y="1194710"/>
                  </a:lnTo>
                  <a:lnTo>
                    <a:pt x="433064" y="1210291"/>
                  </a:lnTo>
                  <a:lnTo>
                    <a:pt x="478060" y="1222650"/>
                  </a:lnTo>
                  <a:lnTo>
                    <a:pt x="524351" y="1231648"/>
                  </a:lnTo>
                  <a:lnTo>
                    <a:pt x="571800" y="1237148"/>
                  </a:lnTo>
                  <a:lnTo>
                    <a:pt x="620267" y="1239012"/>
                  </a:lnTo>
                  <a:lnTo>
                    <a:pt x="668735" y="1237148"/>
                  </a:lnTo>
                  <a:lnTo>
                    <a:pt x="716184" y="1231648"/>
                  </a:lnTo>
                  <a:lnTo>
                    <a:pt x="762475" y="1222650"/>
                  </a:lnTo>
                  <a:lnTo>
                    <a:pt x="807471" y="1210291"/>
                  </a:lnTo>
                  <a:lnTo>
                    <a:pt x="851034" y="1194710"/>
                  </a:lnTo>
                  <a:lnTo>
                    <a:pt x="893026" y="1176043"/>
                  </a:lnTo>
                  <a:lnTo>
                    <a:pt x="933308" y="1154430"/>
                  </a:lnTo>
                  <a:lnTo>
                    <a:pt x="971744" y="1130006"/>
                  </a:lnTo>
                  <a:lnTo>
                    <a:pt x="1008194" y="1102911"/>
                  </a:lnTo>
                  <a:lnTo>
                    <a:pt x="1042522" y="1073282"/>
                  </a:lnTo>
                  <a:lnTo>
                    <a:pt x="1074588" y="1041257"/>
                  </a:lnTo>
                  <a:lnTo>
                    <a:pt x="1104255" y="1006973"/>
                  </a:lnTo>
                  <a:lnTo>
                    <a:pt x="1131385" y="970568"/>
                  </a:lnTo>
                  <a:lnTo>
                    <a:pt x="1155841" y="932180"/>
                  </a:lnTo>
                  <a:lnTo>
                    <a:pt x="1177483" y="891946"/>
                  </a:lnTo>
                  <a:lnTo>
                    <a:pt x="1196174" y="850005"/>
                  </a:lnTo>
                  <a:lnTo>
                    <a:pt x="1211776" y="806494"/>
                  </a:lnTo>
                  <a:lnTo>
                    <a:pt x="1224151" y="761551"/>
                  </a:lnTo>
                  <a:lnTo>
                    <a:pt x="1233162" y="715313"/>
                  </a:lnTo>
                  <a:lnTo>
                    <a:pt x="1238669" y="667919"/>
                  </a:lnTo>
                  <a:lnTo>
                    <a:pt x="1240535" y="619506"/>
                  </a:lnTo>
                  <a:lnTo>
                    <a:pt x="1238669" y="571092"/>
                  </a:lnTo>
                  <a:lnTo>
                    <a:pt x="1233162" y="523698"/>
                  </a:lnTo>
                  <a:lnTo>
                    <a:pt x="1224151" y="477460"/>
                  </a:lnTo>
                  <a:lnTo>
                    <a:pt x="1211776" y="432517"/>
                  </a:lnTo>
                  <a:lnTo>
                    <a:pt x="1196174" y="389006"/>
                  </a:lnTo>
                  <a:lnTo>
                    <a:pt x="1177483" y="347065"/>
                  </a:lnTo>
                  <a:lnTo>
                    <a:pt x="1155841" y="306831"/>
                  </a:lnTo>
                  <a:lnTo>
                    <a:pt x="1131385" y="268443"/>
                  </a:lnTo>
                  <a:lnTo>
                    <a:pt x="1104255" y="232038"/>
                  </a:lnTo>
                  <a:lnTo>
                    <a:pt x="1074588" y="197754"/>
                  </a:lnTo>
                  <a:lnTo>
                    <a:pt x="1042522" y="165729"/>
                  </a:lnTo>
                  <a:lnTo>
                    <a:pt x="1008194" y="136100"/>
                  </a:lnTo>
                  <a:lnTo>
                    <a:pt x="971744" y="109005"/>
                  </a:lnTo>
                  <a:lnTo>
                    <a:pt x="933308" y="84581"/>
                  </a:lnTo>
                  <a:lnTo>
                    <a:pt x="893026" y="62968"/>
                  </a:lnTo>
                  <a:lnTo>
                    <a:pt x="851034" y="44301"/>
                  </a:lnTo>
                  <a:lnTo>
                    <a:pt x="807471" y="28720"/>
                  </a:lnTo>
                  <a:lnTo>
                    <a:pt x="762475" y="16361"/>
                  </a:lnTo>
                  <a:lnTo>
                    <a:pt x="716184" y="7363"/>
                  </a:lnTo>
                  <a:lnTo>
                    <a:pt x="668735" y="1863"/>
                  </a:lnTo>
                  <a:lnTo>
                    <a:pt x="620267" y="0"/>
                  </a:lnTo>
                  <a:close/>
                </a:path>
              </a:pathLst>
            </a:custGeom>
            <a:solidFill>
              <a:srgbClr val="38C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07028" y="5410327"/>
            <a:ext cx="8686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17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контроль</a:t>
            </a:r>
            <a:endParaRPr sz="1200">
              <a:latin typeface="Carlito"/>
              <a:cs typeface="Carlito"/>
            </a:endParaRPr>
          </a:p>
          <a:p>
            <a:pPr marL="12700" marR="5080" algn="ctr">
              <a:lnSpc>
                <a:spcPct val="62500"/>
              </a:lnSpc>
              <a:spcBef>
                <a:spcPts val="27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поср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ед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ст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ом  смартфона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74235" y="4949952"/>
            <a:ext cx="275843" cy="44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4367" y="870203"/>
            <a:ext cx="1088135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0316" y="351789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УМНЫЙ</a:t>
            </a:r>
            <a:r>
              <a:rPr sz="1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ДОМ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01045" y="2616834"/>
            <a:ext cx="1249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3484C5"/>
                </a:solidFill>
                <a:latin typeface="Carlito"/>
                <a:cs typeface="Carlito"/>
              </a:rPr>
              <a:t>Ц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е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нт</a:t>
            </a:r>
            <a:r>
              <a:rPr sz="1200" spc="5" dirty="0">
                <a:solidFill>
                  <a:srgbClr val="3484C5"/>
                </a:solidFill>
                <a:latin typeface="Carlito"/>
                <a:cs typeface="Carlito"/>
              </a:rPr>
              <a:t>р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али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зо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ва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н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н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ая 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платформа</a:t>
            </a:r>
            <a:endParaRPr sz="1200">
              <a:latin typeface="Carlito"/>
              <a:cs typeface="Carlito"/>
            </a:endParaRPr>
          </a:p>
          <a:p>
            <a:pPr marL="12700" marR="328930">
              <a:lnSpc>
                <a:spcPct val="100000"/>
              </a:lnSpc>
            </a:pP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Smart</a:t>
            </a:r>
            <a:r>
              <a:rPr sz="1200" spc="-55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Control.  </a:t>
            </a:r>
            <a:r>
              <a:rPr sz="1200" spc="-15" dirty="0">
                <a:solidFill>
                  <a:srgbClr val="3484C5"/>
                </a:solidFill>
                <a:latin typeface="Carlito"/>
                <a:cs typeface="Carlito"/>
              </a:rPr>
              <a:t>Умный</a:t>
            </a:r>
            <a:r>
              <a:rPr sz="1200" spc="-20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дом.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895331" y="3773423"/>
            <a:ext cx="551815" cy="71755"/>
            <a:chOff x="9895331" y="3773423"/>
            <a:chExt cx="551815" cy="71755"/>
          </a:xfrm>
        </p:grpSpPr>
        <p:sp>
          <p:nvSpPr>
            <p:cNvPr id="21" name="object 21"/>
            <p:cNvSpPr/>
            <p:nvPr/>
          </p:nvSpPr>
          <p:spPr>
            <a:xfrm>
              <a:off x="9967721" y="3809237"/>
              <a:ext cx="479425" cy="0"/>
            </a:xfrm>
            <a:custGeom>
              <a:avLst/>
              <a:gdLst/>
              <a:ahLst/>
              <a:cxnLst/>
              <a:rect l="l" t="t" r="r" b="b"/>
              <a:pathLst>
                <a:path w="479425">
                  <a:moveTo>
                    <a:pt x="479298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4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95331" y="3773423"/>
              <a:ext cx="71627" cy="716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37E6A-7C6E-4EC2-B1A9-D624F3DE92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141090"/>
            <a:ext cx="2545284" cy="7862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09672"/>
            <a:ext cx="8173720" cy="1647825"/>
          </a:xfrm>
          <a:custGeom>
            <a:avLst/>
            <a:gdLst/>
            <a:ahLst/>
            <a:cxnLst/>
            <a:rect l="l" t="t" r="r" b="b"/>
            <a:pathLst>
              <a:path w="8173720" h="1647825">
                <a:moveTo>
                  <a:pt x="8173211" y="0"/>
                </a:moveTo>
                <a:lnTo>
                  <a:pt x="0" y="14224"/>
                </a:lnTo>
                <a:lnTo>
                  <a:pt x="0" y="1647444"/>
                </a:lnTo>
                <a:lnTo>
                  <a:pt x="7880984" y="1647444"/>
                </a:lnTo>
                <a:lnTo>
                  <a:pt x="817321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8311" y="873252"/>
            <a:ext cx="1097280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78211" y="330708"/>
            <a:ext cx="17419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59"/>
            <a:ext cx="2740152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2574" y="927861"/>
            <a:ext cx="2435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УМНАЯ</a:t>
            </a:r>
            <a:r>
              <a:rPr sz="2800" spc="-55" dirty="0"/>
              <a:t> </a:t>
            </a:r>
            <a:r>
              <a:rPr sz="2800" spc="-35" dirty="0"/>
              <a:t>ШКОЛА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373380" y="874775"/>
            <a:ext cx="192405" cy="193675"/>
          </a:xfrm>
          <a:custGeom>
            <a:avLst/>
            <a:gdLst/>
            <a:ahLst/>
            <a:cxnLst/>
            <a:rect l="l" t="t" r="r" b="b"/>
            <a:pathLst>
              <a:path w="192404" h="193675">
                <a:moveTo>
                  <a:pt x="192011" y="0"/>
                </a:moveTo>
                <a:lnTo>
                  <a:pt x="70104" y="0"/>
                </a:lnTo>
                <a:lnTo>
                  <a:pt x="0" y="0"/>
                </a:lnTo>
                <a:lnTo>
                  <a:pt x="0" y="71628"/>
                </a:lnTo>
                <a:lnTo>
                  <a:pt x="0" y="193548"/>
                </a:lnTo>
                <a:lnTo>
                  <a:pt x="70104" y="193548"/>
                </a:lnTo>
                <a:lnTo>
                  <a:pt x="70104" y="71628"/>
                </a:lnTo>
                <a:lnTo>
                  <a:pt x="192011" y="71628"/>
                </a:lnTo>
                <a:lnTo>
                  <a:pt x="192011" y="0"/>
                </a:lnTo>
                <a:close/>
              </a:path>
            </a:pathLst>
          </a:custGeom>
          <a:solidFill>
            <a:srgbClr val="FFC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738" y="2753995"/>
            <a:ext cx="3024505" cy="2107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Комфортные</a:t>
            </a:r>
            <a:r>
              <a:rPr sz="14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классы</a:t>
            </a:r>
            <a:endParaRPr sz="1400">
              <a:latin typeface="Arial"/>
              <a:cs typeface="Arial"/>
            </a:endParaRPr>
          </a:p>
          <a:p>
            <a:pPr marL="170815" marR="585470" indent="-15875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Мониторинг </a:t>
            </a:r>
            <a:r>
              <a:rPr sz="1400" spc="-90" dirty="0">
                <a:solidFill>
                  <a:srgbClr val="404040"/>
                </a:solidFill>
                <a:latin typeface="Arial"/>
                <a:cs typeface="Arial"/>
              </a:rPr>
              <a:t>качества</a:t>
            </a:r>
            <a:r>
              <a:rPr sz="1400" spc="-2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воздуха  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температуры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Умное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освещение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Комплекс 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IoT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охраны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Интеллектуальное</a:t>
            </a:r>
            <a:r>
              <a:rPr sz="14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видеонаблюдение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484C5"/>
              </a:buClr>
              <a:buChar char="•"/>
              <a:tabLst>
                <a:tab pos="185420" algn="l"/>
              </a:tabLst>
            </a:pPr>
            <a:r>
              <a:rPr sz="1400" spc="-114" dirty="0">
                <a:solidFill>
                  <a:srgbClr val="404040"/>
                </a:solidFill>
                <a:latin typeface="Arial"/>
                <a:cs typeface="Arial"/>
              </a:rPr>
              <a:t>Учет 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и </a:t>
            </a: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контроль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ресурсов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600" b="1" spc="-10" dirty="0">
                <a:solidFill>
                  <a:srgbClr val="7E7E7E"/>
                </a:solidFill>
                <a:latin typeface="Carlito"/>
                <a:cs typeface="Carlito"/>
              </a:rPr>
              <a:t>СФЕРЫ</a:t>
            </a:r>
            <a:r>
              <a:rPr sz="1600" b="1" spc="15" dirty="0">
                <a:solidFill>
                  <a:srgbClr val="7E7E7E"/>
                </a:solidFill>
                <a:latin typeface="Carlito"/>
                <a:cs typeface="Carlito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Carlito"/>
                <a:cs typeface="Carlito"/>
              </a:rPr>
              <a:t>ПРИМЕНЕНИЯ: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1188" y="5042915"/>
            <a:ext cx="481584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9670" y="5228082"/>
            <a:ext cx="420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-</a:t>
            </a:r>
            <a:r>
              <a:rPr sz="900" spc="-6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БАНКИ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985" y="5819343"/>
            <a:ext cx="106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- ТОРГОВЫЕ</a:t>
            </a:r>
            <a:r>
              <a:rPr sz="900" spc="-114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ЦЕНТРЫ,  </a:t>
            </a: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БИЗНЕС</a:t>
            </a:r>
            <a:r>
              <a:rPr sz="900" spc="-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ЦЕНТРЫ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9514" y="5819343"/>
            <a:ext cx="63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- </a:t>
            </a: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ВОКЗАЛЫ,  </a:t>
            </a:r>
            <a:r>
              <a:rPr sz="900" spc="-10" dirty="0">
                <a:solidFill>
                  <a:srgbClr val="404040"/>
                </a:solidFill>
                <a:latin typeface="Carlito"/>
                <a:cs typeface="Carlito"/>
              </a:rPr>
              <a:t>А</a:t>
            </a: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ЭРОПОР</a:t>
            </a:r>
            <a:r>
              <a:rPr sz="900" spc="5" dirty="0">
                <a:solidFill>
                  <a:srgbClr val="404040"/>
                </a:solidFill>
                <a:latin typeface="Carlito"/>
                <a:cs typeface="Carlito"/>
              </a:rPr>
              <a:t>Т</a:t>
            </a: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Ы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6654" y="5226558"/>
            <a:ext cx="659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04040"/>
                </a:solidFill>
                <a:latin typeface="Carlito"/>
                <a:cs typeface="Carlito"/>
              </a:rPr>
              <a:t>-</a:t>
            </a:r>
            <a:r>
              <a:rPr sz="900" spc="-4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900" spc="-5" dirty="0">
                <a:solidFill>
                  <a:srgbClr val="404040"/>
                </a:solidFill>
                <a:latin typeface="Carlito"/>
                <a:cs typeface="Carlito"/>
              </a:rPr>
              <a:t>БОЛЬНИЦЫ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0708" y="5617464"/>
            <a:ext cx="569976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5811" y="5721096"/>
            <a:ext cx="480060" cy="463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704844" y="1458467"/>
            <a:ext cx="8101965" cy="4322445"/>
            <a:chOff x="3704844" y="1458467"/>
            <a:chExt cx="8101965" cy="4322445"/>
          </a:xfrm>
        </p:grpSpPr>
        <p:sp>
          <p:nvSpPr>
            <p:cNvPr id="17" name="object 17"/>
            <p:cNvSpPr/>
            <p:nvPr/>
          </p:nvSpPr>
          <p:spPr>
            <a:xfrm>
              <a:off x="3704844" y="1458467"/>
              <a:ext cx="8101583" cy="43220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77300" y="1744979"/>
              <a:ext cx="970788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273807" y="5039867"/>
            <a:ext cx="541019" cy="469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316" y="351789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УМНЫЙ</a:t>
            </a:r>
            <a:r>
              <a:rPr sz="1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ДОМ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59467" y="1787144"/>
            <a:ext cx="1249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3484C5"/>
                </a:solidFill>
                <a:latin typeface="Carlito"/>
                <a:cs typeface="Carlito"/>
              </a:rPr>
              <a:t>Ц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е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нт</a:t>
            </a:r>
            <a:r>
              <a:rPr sz="1200" spc="5" dirty="0">
                <a:solidFill>
                  <a:srgbClr val="3484C5"/>
                </a:solidFill>
                <a:latin typeface="Carlito"/>
                <a:cs typeface="Carlito"/>
              </a:rPr>
              <a:t>р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али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зо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ва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н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н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ая 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платформа</a:t>
            </a:r>
            <a:endParaRPr sz="1200">
              <a:latin typeface="Carlito"/>
              <a:cs typeface="Carlito"/>
            </a:endParaRPr>
          </a:p>
          <a:p>
            <a:pPr marL="12700" marR="328930">
              <a:lnSpc>
                <a:spcPct val="100000"/>
              </a:lnSpc>
            </a:pP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Smart</a:t>
            </a:r>
            <a:r>
              <a:rPr sz="1200" spc="-55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Control.  </a:t>
            </a:r>
            <a:r>
              <a:rPr sz="1200" spc="-15" dirty="0">
                <a:solidFill>
                  <a:srgbClr val="3484C5"/>
                </a:solidFill>
                <a:latin typeface="Carlito"/>
                <a:cs typeface="Carlito"/>
              </a:rPr>
              <a:t>Умная</a:t>
            </a:r>
            <a:r>
              <a:rPr sz="1200" spc="-40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школа.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185147" y="2542794"/>
            <a:ext cx="45720" cy="462915"/>
            <a:chOff x="9185147" y="2542794"/>
            <a:chExt cx="45720" cy="462915"/>
          </a:xfrm>
        </p:grpSpPr>
        <p:sp>
          <p:nvSpPr>
            <p:cNvPr id="23" name="object 23"/>
            <p:cNvSpPr/>
            <p:nvPr/>
          </p:nvSpPr>
          <p:spPr>
            <a:xfrm>
              <a:off x="9208769" y="2542794"/>
              <a:ext cx="0" cy="441959"/>
            </a:xfrm>
            <a:custGeom>
              <a:avLst/>
              <a:gdLst/>
              <a:ahLst/>
              <a:cxnLst/>
              <a:rect l="l" t="t" r="r" b="b"/>
              <a:pathLst>
                <a:path h="441960">
                  <a:moveTo>
                    <a:pt x="0" y="0"/>
                  </a:moveTo>
                  <a:lnTo>
                    <a:pt x="0" y="441451"/>
                  </a:lnTo>
                </a:path>
              </a:pathLst>
            </a:custGeom>
            <a:ln w="19812">
              <a:solidFill>
                <a:srgbClr val="34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85147" y="295960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59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59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59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34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C280460-233B-42D3-8F85-DBD5CB91A8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400" y="141089"/>
            <a:ext cx="2545284" cy="12591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11" y="873252"/>
            <a:ext cx="1097280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9276"/>
            <a:ext cx="8173720" cy="1835150"/>
          </a:xfrm>
          <a:custGeom>
            <a:avLst/>
            <a:gdLst/>
            <a:ahLst/>
            <a:cxnLst/>
            <a:rect l="l" t="t" r="r" b="b"/>
            <a:pathLst>
              <a:path w="8173720" h="1835150">
                <a:moveTo>
                  <a:pt x="8173211" y="0"/>
                </a:moveTo>
                <a:lnTo>
                  <a:pt x="0" y="15875"/>
                </a:lnTo>
                <a:lnTo>
                  <a:pt x="0" y="1834896"/>
                </a:lnTo>
                <a:lnTo>
                  <a:pt x="7880984" y="1834896"/>
                </a:lnTo>
                <a:lnTo>
                  <a:pt x="817321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78211" y="330708"/>
            <a:ext cx="17419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59"/>
            <a:ext cx="2740152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2574" y="927861"/>
            <a:ext cx="2269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УМНЫЙ</a:t>
            </a:r>
            <a:r>
              <a:rPr sz="2800" spc="-65" dirty="0"/>
              <a:t> </a:t>
            </a:r>
            <a:r>
              <a:rPr sz="2800" spc="-5" dirty="0"/>
              <a:t>ОФИС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373380" y="874775"/>
            <a:ext cx="192405" cy="193675"/>
          </a:xfrm>
          <a:custGeom>
            <a:avLst/>
            <a:gdLst/>
            <a:ahLst/>
            <a:cxnLst/>
            <a:rect l="l" t="t" r="r" b="b"/>
            <a:pathLst>
              <a:path w="192404" h="193675">
                <a:moveTo>
                  <a:pt x="192011" y="0"/>
                </a:moveTo>
                <a:lnTo>
                  <a:pt x="70104" y="0"/>
                </a:lnTo>
                <a:lnTo>
                  <a:pt x="0" y="0"/>
                </a:lnTo>
                <a:lnTo>
                  <a:pt x="0" y="71628"/>
                </a:lnTo>
                <a:lnTo>
                  <a:pt x="0" y="193548"/>
                </a:lnTo>
                <a:lnTo>
                  <a:pt x="70104" y="193548"/>
                </a:lnTo>
                <a:lnTo>
                  <a:pt x="70104" y="71628"/>
                </a:lnTo>
                <a:lnTo>
                  <a:pt x="192011" y="71628"/>
                </a:lnTo>
                <a:lnTo>
                  <a:pt x="192011" y="0"/>
                </a:lnTo>
                <a:close/>
              </a:path>
            </a:pathLst>
          </a:custGeom>
          <a:solidFill>
            <a:srgbClr val="FFC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136135" y="1197863"/>
            <a:ext cx="7560945" cy="4851400"/>
            <a:chOff x="4136135" y="1197863"/>
            <a:chExt cx="7560945" cy="4851400"/>
          </a:xfrm>
        </p:grpSpPr>
        <p:sp>
          <p:nvSpPr>
            <p:cNvPr id="9" name="object 9"/>
            <p:cNvSpPr/>
            <p:nvPr/>
          </p:nvSpPr>
          <p:spPr>
            <a:xfrm>
              <a:off x="4213859" y="1197863"/>
              <a:ext cx="7482840" cy="47762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6135" y="4792979"/>
              <a:ext cx="1255776" cy="12557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0811" y="4783835"/>
              <a:ext cx="1240790" cy="1240790"/>
            </a:xfrm>
            <a:custGeom>
              <a:avLst/>
              <a:gdLst/>
              <a:ahLst/>
              <a:cxnLst/>
              <a:rect l="l" t="t" r="r" b="b"/>
              <a:pathLst>
                <a:path w="1240789" h="1240789">
                  <a:moveTo>
                    <a:pt x="620267" y="0"/>
                  </a:moveTo>
                  <a:lnTo>
                    <a:pt x="571800" y="1866"/>
                  </a:lnTo>
                  <a:lnTo>
                    <a:pt x="524351" y="7373"/>
                  </a:lnTo>
                  <a:lnTo>
                    <a:pt x="478060" y="16384"/>
                  </a:lnTo>
                  <a:lnTo>
                    <a:pt x="433064" y="28759"/>
                  </a:lnTo>
                  <a:lnTo>
                    <a:pt x="389501" y="44361"/>
                  </a:lnTo>
                  <a:lnTo>
                    <a:pt x="347509" y="63052"/>
                  </a:lnTo>
                  <a:lnTo>
                    <a:pt x="307227" y="84694"/>
                  </a:lnTo>
                  <a:lnTo>
                    <a:pt x="268791" y="109150"/>
                  </a:lnTo>
                  <a:lnTo>
                    <a:pt x="232341" y="136280"/>
                  </a:lnTo>
                  <a:lnTo>
                    <a:pt x="198013" y="165947"/>
                  </a:lnTo>
                  <a:lnTo>
                    <a:pt x="165947" y="198013"/>
                  </a:lnTo>
                  <a:lnTo>
                    <a:pt x="136280" y="232341"/>
                  </a:lnTo>
                  <a:lnTo>
                    <a:pt x="109150" y="268791"/>
                  </a:lnTo>
                  <a:lnTo>
                    <a:pt x="84694" y="307227"/>
                  </a:lnTo>
                  <a:lnTo>
                    <a:pt x="63052" y="347509"/>
                  </a:lnTo>
                  <a:lnTo>
                    <a:pt x="44361" y="389501"/>
                  </a:lnTo>
                  <a:lnTo>
                    <a:pt x="28759" y="433064"/>
                  </a:lnTo>
                  <a:lnTo>
                    <a:pt x="16384" y="478060"/>
                  </a:lnTo>
                  <a:lnTo>
                    <a:pt x="7373" y="524351"/>
                  </a:lnTo>
                  <a:lnTo>
                    <a:pt x="1866" y="571800"/>
                  </a:lnTo>
                  <a:lnTo>
                    <a:pt x="0" y="620267"/>
                  </a:lnTo>
                  <a:lnTo>
                    <a:pt x="1866" y="668742"/>
                  </a:lnTo>
                  <a:lnTo>
                    <a:pt x="7373" y="716196"/>
                  </a:lnTo>
                  <a:lnTo>
                    <a:pt x="16384" y="762491"/>
                  </a:lnTo>
                  <a:lnTo>
                    <a:pt x="28759" y="807490"/>
                  </a:lnTo>
                  <a:lnTo>
                    <a:pt x="44361" y="851055"/>
                  </a:lnTo>
                  <a:lnTo>
                    <a:pt x="63052" y="893048"/>
                  </a:lnTo>
                  <a:lnTo>
                    <a:pt x="84694" y="933331"/>
                  </a:lnTo>
                  <a:lnTo>
                    <a:pt x="109150" y="971766"/>
                  </a:lnTo>
                  <a:lnTo>
                    <a:pt x="136280" y="1008216"/>
                  </a:lnTo>
                  <a:lnTo>
                    <a:pt x="165947" y="1042542"/>
                  </a:lnTo>
                  <a:lnTo>
                    <a:pt x="198013" y="1074606"/>
                  </a:lnTo>
                  <a:lnTo>
                    <a:pt x="232341" y="1104271"/>
                  </a:lnTo>
                  <a:lnTo>
                    <a:pt x="268791" y="1131399"/>
                  </a:lnTo>
                  <a:lnTo>
                    <a:pt x="307227" y="1155852"/>
                  </a:lnTo>
                  <a:lnTo>
                    <a:pt x="347509" y="1177492"/>
                  </a:lnTo>
                  <a:lnTo>
                    <a:pt x="389501" y="1196181"/>
                  </a:lnTo>
                  <a:lnTo>
                    <a:pt x="433064" y="1211781"/>
                  </a:lnTo>
                  <a:lnTo>
                    <a:pt x="478060" y="1224154"/>
                  </a:lnTo>
                  <a:lnTo>
                    <a:pt x="524351" y="1233163"/>
                  </a:lnTo>
                  <a:lnTo>
                    <a:pt x="571800" y="1238669"/>
                  </a:lnTo>
                  <a:lnTo>
                    <a:pt x="620267" y="1240536"/>
                  </a:lnTo>
                  <a:lnTo>
                    <a:pt x="668735" y="1238669"/>
                  </a:lnTo>
                  <a:lnTo>
                    <a:pt x="716184" y="1233163"/>
                  </a:lnTo>
                  <a:lnTo>
                    <a:pt x="762475" y="1224154"/>
                  </a:lnTo>
                  <a:lnTo>
                    <a:pt x="807471" y="1211781"/>
                  </a:lnTo>
                  <a:lnTo>
                    <a:pt x="851034" y="1196181"/>
                  </a:lnTo>
                  <a:lnTo>
                    <a:pt x="893026" y="1177492"/>
                  </a:lnTo>
                  <a:lnTo>
                    <a:pt x="933308" y="1155852"/>
                  </a:lnTo>
                  <a:lnTo>
                    <a:pt x="971744" y="1131399"/>
                  </a:lnTo>
                  <a:lnTo>
                    <a:pt x="1008194" y="1104271"/>
                  </a:lnTo>
                  <a:lnTo>
                    <a:pt x="1042522" y="1074606"/>
                  </a:lnTo>
                  <a:lnTo>
                    <a:pt x="1074588" y="1042542"/>
                  </a:lnTo>
                  <a:lnTo>
                    <a:pt x="1104255" y="1008216"/>
                  </a:lnTo>
                  <a:lnTo>
                    <a:pt x="1131385" y="971766"/>
                  </a:lnTo>
                  <a:lnTo>
                    <a:pt x="1155841" y="933331"/>
                  </a:lnTo>
                  <a:lnTo>
                    <a:pt x="1177483" y="893048"/>
                  </a:lnTo>
                  <a:lnTo>
                    <a:pt x="1196174" y="851055"/>
                  </a:lnTo>
                  <a:lnTo>
                    <a:pt x="1211776" y="807490"/>
                  </a:lnTo>
                  <a:lnTo>
                    <a:pt x="1224151" y="762491"/>
                  </a:lnTo>
                  <a:lnTo>
                    <a:pt x="1233162" y="716196"/>
                  </a:lnTo>
                  <a:lnTo>
                    <a:pt x="1238669" y="668742"/>
                  </a:lnTo>
                  <a:lnTo>
                    <a:pt x="1240536" y="620267"/>
                  </a:lnTo>
                  <a:lnTo>
                    <a:pt x="1238669" y="571800"/>
                  </a:lnTo>
                  <a:lnTo>
                    <a:pt x="1233162" y="524351"/>
                  </a:lnTo>
                  <a:lnTo>
                    <a:pt x="1224151" y="478060"/>
                  </a:lnTo>
                  <a:lnTo>
                    <a:pt x="1211776" y="433064"/>
                  </a:lnTo>
                  <a:lnTo>
                    <a:pt x="1196174" y="389501"/>
                  </a:lnTo>
                  <a:lnTo>
                    <a:pt x="1177483" y="347509"/>
                  </a:lnTo>
                  <a:lnTo>
                    <a:pt x="1155841" y="307227"/>
                  </a:lnTo>
                  <a:lnTo>
                    <a:pt x="1131385" y="268791"/>
                  </a:lnTo>
                  <a:lnTo>
                    <a:pt x="1104255" y="232341"/>
                  </a:lnTo>
                  <a:lnTo>
                    <a:pt x="1074588" y="198013"/>
                  </a:lnTo>
                  <a:lnTo>
                    <a:pt x="1042522" y="165947"/>
                  </a:lnTo>
                  <a:lnTo>
                    <a:pt x="1008194" y="136280"/>
                  </a:lnTo>
                  <a:lnTo>
                    <a:pt x="971744" y="109150"/>
                  </a:lnTo>
                  <a:lnTo>
                    <a:pt x="933308" y="84694"/>
                  </a:lnTo>
                  <a:lnTo>
                    <a:pt x="893026" y="63052"/>
                  </a:lnTo>
                  <a:lnTo>
                    <a:pt x="851034" y="44361"/>
                  </a:lnTo>
                  <a:lnTo>
                    <a:pt x="807471" y="28759"/>
                  </a:lnTo>
                  <a:lnTo>
                    <a:pt x="762475" y="16384"/>
                  </a:lnTo>
                  <a:lnTo>
                    <a:pt x="716184" y="7373"/>
                  </a:lnTo>
                  <a:lnTo>
                    <a:pt x="668735" y="1866"/>
                  </a:lnTo>
                  <a:lnTo>
                    <a:pt x="620267" y="0"/>
                  </a:lnTo>
                  <a:close/>
                </a:path>
              </a:pathLst>
            </a:custGeom>
            <a:solidFill>
              <a:srgbClr val="38C4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0738" y="2818638"/>
            <a:ext cx="297942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400" spc="-145" dirty="0">
                <a:solidFill>
                  <a:srgbClr val="404040"/>
                </a:solidFill>
                <a:latin typeface="Arial"/>
                <a:cs typeface="Arial"/>
              </a:rPr>
              <a:t>Контроль</a:t>
            </a:r>
            <a:r>
              <a:rPr sz="1400" spc="-2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65" dirty="0">
                <a:solidFill>
                  <a:srgbClr val="404040"/>
                </a:solidFill>
                <a:latin typeface="Arial"/>
                <a:cs typeface="Arial"/>
              </a:rPr>
              <a:t>качества</a:t>
            </a:r>
            <a:r>
              <a:rPr sz="14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404040"/>
                </a:solidFill>
                <a:latin typeface="Arial"/>
                <a:cs typeface="Arial"/>
              </a:rPr>
              <a:t>воздуха</a:t>
            </a:r>
            <a:r>
              <a:rPr sz="1400" spc="-2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400" spc="-22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60" dirty="0">
                <a:solidFill>
                  <a:srgbClr val="404040"/>
                </a:solidFill>
                <a:latin typeface="Arial"/>
                <a:cs typeface="Arial"/>
              </a:rPr>
              <a:t>температуры 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4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помещении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145" dirty="0">
                <a:solidFill>
                  <a:srgbClr val="404040"/>
                </a:solidFill>
                <a:latin typeface="Arial"/>
                <a:cs typeface="Arial"/>
              </a:rPr>
              <a:t>Умное</a:t>
            </a:r>
            <a:r>
              <a:rPr sz="14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404040"/>
                </a:solidFill>
                <a:latin typeface="Arial"/>
                <a:cs typeface="Arial"/>
              </a:rPr>
              <a:t>освещение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165" dirty="0">
                <a:solidFill>
                  <a:srgbClr val="404040"/>
                </a:solidFill>
                <a:latin typeface="Arial"/>
                <a:cs typeface="Arial"/>
              </a:rPr>
              <a:t>Free</a:t>
            </a:r>
            <a:r>
              <a:rPr sz="14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404040"/>
                </a:solidFill>
                <a:latin typeface="Arial"/>
                <a:cs typeface="Arial"/>
              </a:rPr>
              <a:t>Wi-Fi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165" dirty="0">
                <a:solidFill>
                  <a:srgbClr val="404040"/>
                </a:solidFill>
                <a:latin typeface="Arial"/>
                <a:cs typeface="Arial"/>
              </a:rPr>
              <a:t>Интеллектуальное</a:t>
            </a:r>
            <a:r>
              <a:rPr sz="1400" spc="-2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45" dirty="0">
                <a:solidFill>
                  <a:srgbClr val="404040"/>
                </a:solidFill>
                <a:latin typeface="Arial"/>
                <a:cs typeface="Arial"/>
              </a:rPr>
              <a:t>видеонаблюдение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140" dirty="0">
                <a:solidFill>
                  <a:srgbClr val="404040"/>
                </a:solidFill>
                <a:latin typeface="Arial"/>
                <a:cs typeface="Arial"/>
              </a:rPr>
              <a:t>Комплекс</a:t>
            </a:r>
            <a:r>
              <a:rPr sz="14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IoTохраны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122" y="5168900"/>
            <a:ext cx="2247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222"/>
                </a:solidFill>
                <a:latin typeface="Carlito"/>
                <a:cs typeface="Carlito"/>
              </a:rPr>
              <a:t>+ </a:t>
            </a:r>
            <a:r>
              <a:rPr sz="2000" b="1" spc="-5" dirty="0">
                <a:solidFill>
                  <a:srgbClr val="FFC222"/>
                </a:solidFill>
                <a:latin typeface="Carlito"/>
                <a:cs typeface="Carlito"/>
              </a:rPr>
              <a:t>Корпоративное</a:t>
            </a:r>
            <a:r>
              <a:rPr sz="2000" b="1" spc="-100" dirty="0">
                <a:solidFill>
                  <a:srgbClr val="FFC222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C222"/>
                </a:solidFill>
                <a:latin typeface="Carlito"/>
                <a:cs typeface="Carlito"/>
              </a:rPr>
              <a:t>ТВ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5342" y="5438647"/>
            <a:ext cx="8686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17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контроль</a:t>
            </a:r>
            <a:endParaRPr sz="1200">
              <a:latin typeface="Carlito"/>
              <a:cs typeface="Carlito"/>
            </a:endParaRPr>
          </a:p>
          <a:p>
            <a:pPr marL="12065" marR="5080" algn="ctr">
              <a:lnSpc>
                <a:spcPct val="62500"/>
              </a:lnSpc>
              <a:spcBef>
                <a:spcPts val="27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поср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ед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ст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ом  смартфона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61915" y="3745991"/>
            <a:ext cx="6598920" cy="2306320"/>
            <a:chOff x="4661915" y="3745991"/>
            <a:chExt cx="6598920" cy="2306320"/>
          </a:xfrm>
        </p:grpSpPr>
        <p:sp>
          <p:nvSpPr>
            <p:cNvPr id="16" name="object 16"/>
            <p:cNvSpPr/>
            <p:nvPr/>
          </p:nvSpPr>
          <p:spPr>
            <a:xfrm>
              <a:off x="4661915" y="4978907"/>
              <a:ext cx="277367" cy="4480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1289" y="3790949"/>
              <a:ext cx="0" cy="1412240"/>
            </a:xfrm>
            <a:custGeom>
              <a:avLst/>
              <a:gdLst/>
              <a:ahLst/>
              <a:cxnLst/>
              <a:rect l="l" t="t" r="r" b="b"/>
              <a:pathLst>
                <a:path h="1412239">
                  <a:moveTo>
                    <a:pt x="0" y="1412113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4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85475" y="3745991"/>
              <a:ext cx="71627" cy="701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30611" y="5228843"/>
              <a:ext cx="1030224" cy="8229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0316" y="351789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УМНЫЙ</a:t>
            </a:r>
            <a:r>
              <a:rPr sz="1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ДОМ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8927718" y="5309742"/>
            <a:ext cx="1249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Централизованная</a:t>
            </a:r>
            <a:endParaRPr sz="1200">
              <a:latin typeface="Carlito"/>
              <a:cs typeface="Carlito"/>
            </a:endParaRPr>
          </a:p>
          <a:p>
            <a:pPr marL="335280" marR="5080" indent="179705" algn="just">
              <a:lnSpc>
                <a:spcPct val="100000"/>
              </a:lnSpc>
            </a:pP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пла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т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фо</a:t>
            </a:r>
            <a:r>
              <a:rPr sz="1200" spc="5" dirty="0">
                <a:solidFill>
                  <a:srgbClr val="3484C5"/>
                </a:solidFill>
                <a:latin typeface="Carlito"/>
                <a:cs typeface="Carlito"/>
              </a:rPr>
              <a:t>р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ма 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Smart</a:t>
            </a:r>
            <a:r>
              <a:rPr sz="1200" spc="-55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Control.  </a:t>
            </a:r>
            <a:r>
              <a:rPr sz="1200" spc="-15" dirty="0">
                <a:solidFill>
                  <a:srgbClr val="3484C5"/>
                </a:solidFill>
                <a:latin typeface="Carlito"/>
                <a:cs typeface="Carlito"/>
              </a:rPr>
              <a:t>Умный</a:t>
            </a:r>
            <a:r>
              <a:rPr sz="1200" spc="-30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офис.</a:t>
            </a:r>
            <a:endParaRPr sz="1200">
              <a:latin typeface="Carlito"/>
              <a:cs typeface="Carlito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1AF6A6-3209-458E-AF83-728564802B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3081" y="98668"/>
            <a:ext cx="2545284" cy="12591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9791" y="873252"/>
            <a:ext cx="1095756" cy="573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02992"/>
            <a:ext cx="8173720" cy="2009139"/>
          </a:xfrm>
          <a:custGeom>
            <a:avLst/>
            <a:gdLst/>
            <a:ahLst/>
            <a:cxnLst/>
            <a:rect l="l" t="t" r="r" b="b"/>
            <a:pathLst>
              <a:path w="8173720" h="2009139">
                <a:moveTo>
                  <a:pt x="8173211" y="0"/>
                </a:moveTo>
                <a:lnTo>
                  <a:pt x="0" y="17399"/>
                </a:lnTo>
                <a:lnTo>
                  <a:pt x="0" y="2008632"/>
                </a:lnTo>
                <a:lnTo>
                  <a:pt x="7880984" y="2008632"/>
                </a:lnTo>
                <a:lnTo>
                  <a:pt x="817321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78211" y="330708"/>
            <a:ext cx="1741931" cy="364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59"/>
            <a:ext cx="2740152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2574" y="927861"/>
            <a:ext cx="2846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УМНЫЙ</a:t>
            </a:r>
            <a:r>
              <a:rPr sz="2800" spc="-60" dirty="0"/>
              <a:t> </a:t>
            </a:r>
            <a:r>
              <a:rPr sz="2800" spc="-35" dirty="0"/>
              <a:t>МАГАЗИН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373380" y="874775"/>
            <a:ext cx="192405" cy="193675"/>
          </a:xfrm>
          <a:custGeom>
            <a:avLst/>
            <a:gdLst/>
            <a:ahLst/>
            <a:cxnLst/>
            <a:rect l="l" t="t" r="r" b="b"/>
            <a:pathLst>
              <a:path w="192404" h="193675">
                <a:moveTo>
                  <a:pt x="192011" y="0"/>
                </a:moveTo>
                <a:lnTo>
                  <a:pt x="70104" y="0"/>
                </a:lnTo>
                <a:lnTo>
                  <a:pt x="0" y="0"/>
                </a:lnTo>
                <a:lnTo>
                  <a:pt x="0" y="71628"/>
                </a:lnTo>
                <a:lnTo>
                  <a:pt x="0" y="193548"/>
                </a:lnTo>
                <a:lnTo>
                  <a:pt x="70104" y="193548"/>
                </a:lnTo>
                <a:lnTo>
                  <a:pt x="70104" y="71628"/>
                </a:lnTo>
                <a:lnTo>
                  <a:pt x="192011" y="71628"/>
                </a:lnTo>
                <a:lnTo>
                  <a:pt x="192011" y="0"/>
                </a:lnTo>
                <a:close/>
              </a:path>
            </a:pathLst>
          </a:custGeom>
          <a:solidFill>
            <a:srgbClr val="FFC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6823" y="1790700"/>
            <a:ext cx="7437120" cy="419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6646" y="5168900"/>
            <a:ext cx="4085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222"/>
                </a:solidFill>
                <a:latin typeface="Carlito"/>
                <a:cs typeface="Carlito"/>
              </a:rPr>
              <a:t>+ Новая </a:t>
            </a:r>
            <a:r>
              <a:rPr sz="2000" b="1" spc="-5" dirty="0">
                <a:solidFill>
                  <a:srgbClr val="FFC222"/>
                </a:solidFill>
                <a:latin typeface="Carlito"/>
                <a:cs typeface="Carlito"/>
              </a:rPr>
              <a:t>разработка: </a:t>
            </a:r>
            <a:r>
              <a:rPr sz="2000" b="1" spc="-25" dirty="0">
                <a:solidFill>
                  <a:srgbClr val="FFC222"/>
                </a:solidFill>
                <a:latin typeface="Carlito"/>
                <a:cs typeface="Carlito"/>
              </a:rPr>
              <a:t>Умные</a:t>
            </a:r>
            <a:r>
              <a:rPr sz="2000" b="1" spc="-90" dirty="0">
                <a:solidFill>
                  <a:srgbClr val="FFC222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C222"/>
                </a:solidFill>
                <a:latin typeface="Carlito"/>
                <a:cs typeface="Carlito"/>
              </a:rPr>
              <a:t>ценники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738" y="2872232"/>
            <a:ext cx="308673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Char char="•"/>
              <a:tabLst>
                <a:tab pos="185420" algn="l"/>
              </a:tabLst>
            </a:pP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Контроль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температурного </a:t>
            </a:r>
            <a:r>
              <a:rPr sz="1400" spc="-60" dirty="0">
                <a:solidFill>
                  <a:srgbClr val="404040"/>
                </a:solidFill>
                <a:latin typeface="Arial"/>
                <a:cs typeface="Arial"/>
              </a:rPr>
              <a:t>режима</a:t>
            </a:r>
            <a:r>
              <a:rPr sz="1400" spc="-2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для  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сохранности</a:t>
            </a:r>
            <a:r>
              <a:rPr sz="1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04040"/>
                </a:solidFill>
                <a:latin typeface="Arial"/>
                <a:cs typeface="Arial"/>
              </a:rPr>
              <a:t>продуктов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Умное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освещение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Контроль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доступа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4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помещение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400" spc="-85" dirty="0">
                <a:solidFill>
                  <a:srgbClr val="404040"/>
                </a:solidFill>
                <a:latin typeface="Carlito"/>
                <a:cs typeface="Carlito"/>
              </a:rPr>
              <a:t>Интеллектуальное</a:t>
            </a:r>
            <a:r>
              <a:rPr sz="1400" spc="-1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Carlito"/>
                <a:cs typeface="Carlito"/>
              </a:rPr>
              <a:t>видеонаблюдение</a:t>
            </a:r>
            <a:endParaRPr sz="14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Комплекс </a:t>
            </a:r>
            <a:r>
              <a:rPr sz="1400" spc="-95" dirty="0">
                <a:solidFill>
                  <a:srgbClr val="404040"/>
                </a:solidFill>
                <a:latin typeface="Arial"/>
                <a:cs typeface="Arial"/>
              </a:rPr>
              <a:t>IoT</a:t>
            </a:r>
            <a:r>
              <a:rPr sz="1400" spc="-1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04040"/>
                </a:solidFill>
                <a:latin typeface="Arial"/>
                <a:cs typeface="Arial"/>
              </a:rPr>
              <a:t>охраны</a:t>
            </a:r>
            <a:endParaRPr sz="1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400" spc="-100" dirty="0">
                <a:solidFill>
                  <a:srgbClr val="404040"/>
                </a:solidFill>
                <a:latin typeface="Arial"/>
                <a:cs typeface="Arial"/>
              </a:rPr>
              <a:t>Free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Wi-Fi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316" y="351789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УМНЫЙ</a:t>
            </a:r>
            <a:r>
              <a:rPr sz="1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dirty="0">
                <a:solidFill>
                  <a:srgbClr val="FFFFFF"/>
                </a:solidFill>
                <a:latin typeface="Carlito"/>
                <a:cs typeface="Carlito"/>
              </a:rPr>
              <a:t>ДОМ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8660" y="5304485"/>
            <a:ext cx="124968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3484C5"/>
                </a:solidFill>
                <a:latin typeface="Carlito"/>
                <a:cs typeface="Carlito"/>
              </a:rPr>
              <a:t>Ц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е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н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т</a:t>
            </a:r>
            <a:r>
              <a:rPr sz="1200" spc="5" dirty="0">
                <a:solidFill>
                  <a:srgbClr val="3484C5"/>
                </a:solidFill>
                <a:latin typeface="Carlito"/>
                <a:cs typeface="Carlito"/>
              </a:rPr>
              <a:t>р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ал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изова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нн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ая</a:t>
            </a:r>
            <a:endParaRPr sz="1200">
              <a:latin typeface="Carlito"/>
              <a:cs typeface="Carlito"/>
            </a:endParaRPr>
          </a:p>
          <a:p>
            <a:pPr marL="189230" marR="5080" indent="325755" algn="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пла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т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фо</a:t>
            </a:r>
            <a:r>
              <a:rPr sz="1200" spc="5" dirty="0">
                <a:solidFill>
                  <a:srgbClr val="3484C5"/>
                </a:solidFill>
                <a:latin typeface="Carlito"/>
                <a:cs typeface="Carlito"/>
              </a:rPr>
              <a:t>р</a:t>
            </a:r>
            <a:r>
              <a:rPr sz="1200" dirty="0">
                <a:solidFill>
                  <a:srgbClr val="3484C5"/>
                </a:solidFill>
                <a:latin typeface="Carlito"/>
                <a:cs typeface="Carlito"/>
              </a:rPr>
              <a:t>ма 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Smart</a:t>
            </a:r>
            <a:r>
              <a:rPr sz="1200" spc="-65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10" dirty="0">
                <a:solidFill>
                  <a:srgbClr val="3484C5"/>
                </a:solidFill>
                <a:latin typeface="Carlito"/>
                <a:cs typeface="Carlito"/>
              </a:rPr>
              <a:t>Control.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15" dirty="0">
                <a:solidFill>
                  <a:srgbClr val="3484C5"/>
                </a:solidFill>
                <a:latin typeface="Carlito"/>
                <a:cs typeface="Carlito"/>
              </a:rPr>
              <a:t>Умный</a:t>
            </a:r>
            <a:r>
              <a:rPr sz="1200" spc="-55" dirty="0">
                <a:solidFill>
                  <a:srgbClr val="3484C5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3484C5"/>
                </a:solidFill>
                <a:latin typeface="Carlito"/>
                <a:cs typeface="Carlito"/>
              </a:rPr>
              <a:t>магазин.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805416" y="3997452"/>
            <a:ext cx="1651000" cy="2054860"/>
            <a:chOff x="9805416" y="3997452"/>
            <a:chExt cx="1651000" cy="2054860"/>
          </a:xfrm>
        </p:grpSpPr>
        <p:sp>
          <p:nvSpPr>
            <p:cNvPr id="14" name="object 14"/>
            <p:cNvSpPr/>
            <p:nvPr/>
          </p:nvSpPr>
          <p:spPr>
            <a:xfrm>
              <a:off x="9821418" y="4033266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26" y="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34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05416" y="3997452"/>
              <a:ext cx="70103" cy="716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67238" y="4033266"/>
              <a:ext cx="0" cy="1096645"/>
            </a:xfrm>
            <a:custGeom>
              <a:avLst/>
              <a:gdLst/>
              <a:ahLst/>
              <a:cxnLst/>
              <a:rect l="l" t="t" r="r" b="b"/>
              <a:pathLst>
                <a:path h="1096645">
                  <a:moveTo>
                    <a:pt x="0" y="0"/>
                  </a:moveTo>
                  <a:lnTo>
                    <a:pt x="0" y="1096644"/>
                  </a:lnTo>
                </a:path>
              </a:pathLst>
            </a:custGeom>
            <a:ln w="19812">
              <a:solidFill>
                <a:srgbClr val="34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25684" y="5215128"/>
              <a:ext cx="1030224" cy="8366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3A77E7-F751-4C49-84D0-B641B55CBD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400" y="141089"/>
            <a:ext cx="2545284" cy="12591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216</Words>
  <Application>Microsoft Office PowerPoint</Application>
  <PresentationFormat>Широкоэкранный</PresentationFormat>
  <Paragraphs>84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Carlito</vt:lpstr>
      <vt:lpstr>Office Theme</vt:lpstr>
      <vt:lpstr>Презентация PowerPoint</vt:lpstr>
      <vt:lpstr>РЕШЕНИЕ IoT</vt:lpstr>
      <vt:lpstr>УМНЫЙ ДОМ</vt:lpstr>
      <vt:lpstr>УМНАЯ ШКОЛА</vt:lpstr>
      <vt:lpstr>УМНЫЙ ОФИС</vt:lpstr>
      <vt:lpstr>УМНЫЙ МАГАЗИН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Вывденко</dc:creator>
  <cp:lastModifiedBy>Алексей Селиванов</cp:lastModifiedBy>
  <cp:revision>2</cp:revision>
  <dcterms:created xsi:type="dcterms:W3CDTF">2021-01-23T14:49:29Z</dcterms:created>
  <dcterms:modified xsi:type="dcterms:W3CDTF">2021-01-23T16:06:32Z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2021-01-23T00:00:00Z</vt:filetime>
  </property>
</Properties>
</file>